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5"/>
  </p:notesMasterIdLst>
  <p:handoutMasterIdLst>
    <p:handoutMasterId r:id="rId226"/>
  </p:handoutMasterIdLst>
  <p:sldIdLst>
    <p:sldId id="567" r:id="rId2"/>
    <p:sldId id="568" r:id="rId3"/>
    <p:sldId id="569" r:id="rId4"/>
    <p:sldId id="570" r:id="rId5"/>
    <p:sldId id="571" r:id="rId6"/>
    <p:sldId id="572" r:id="rId7"/>
    <p:sldId id="573" r:id="rId8"/>
    <p:sldId id="574" r:id="rId9"/>
    <p:sldId id="575" r:id="rId10"/>
    <p:sldId id="576" r:id="rId11"/>
    <p:sldId id="649" r:id="rId12"/>
    <p:sldId id="651" r:id="rId13"/>
    <p:sldId id="650" r:id="rId14"/>
    <p:sldId id="647" r:id="rId15"/>
    <p:sldId id="648" r:id="rId16"/>
    <p:sldId id="652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  <p:sldId id="598" r:id="rId39"/>
    <p:sldId id="599" r:id="rId40"/>
    <p:sldId id="600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08" r:id="rId49"/>
    <p:sldId id="609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45" r:id="rId65"/>
    <p:sldId id="624" r:id="rId66"/>
    <p:sldId id="625" r:id="rId67"/>
    <p:sldId id="626" r:id="rId68"/>
    <p:sldId id="627" r:id="rId69"/>
    <p:sldId id="628" r:id="rId70"/>
    <p:sldId id="629" r:id="rId71"/>
    <p:sldId id="630" r:id="rId72"/>
    <p:sldId id="631" r:id="rId73"/>
    <p:sldId id="632" r:id="rId74"/>
    <p:sldId id="420" r:id="rId75"/>
    <p:sldId id="421" r:id="rId76"/>
    <p:sldId id="422" r:id="rId77"/>
    <p:sldId id="633" r:id="rId78"/>
    <p:sldId id="423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431" r:id="rId87"/>
    <p:sldId id="432" r:id="rId88"/>
    <p:sldId id="433" r:id="rId89"/>
    <p:sldId id="434" r:id="rId90"/>
    <p:sldId id="435" r:id="rId91"/>
    <p:sldId id="436" r:id="rId92"/>
    <p:sldId id="437" r:id="rId93"/>
    <p:sldId id="634" r:id="rId94"/>
    <p:sldId id="438" r:id="rId95"/>
    <p:sldId id="439" r:id="rId96"/>
    <p:sldId id="440" r:id="rId97"/>
    <p:sldId id="441" r:id="rId98"/>
    <p:sldId id="442" r:id="rId99"/>
    <p:sldId id="443" r:id="rId100"/>
    <p:sldId id="444" r:id="rId101"/>
    <p:sldId id="445" r:id="rId102"/>
    <p:sldId id="63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558" r:id="rId112"/>
    <p:sldId id="454" r:id="rId113"/>
    <p:sldId id="455" r:id="rId114"/>
    <p:sldId id="456" r:id="rId115"/>
    <p:sldId id="457" r:id="rId116"/>
    <p:sldId id="458" r:id="rId117"/>
    <p:sldId id="459" r:id="rId118"/>
    <p:sldId id="460" r:id="rId119"/>
    <p:sldId id="461" r:id="rId120"/>
    <p:sldId id="462" r:id="rId121"/>
    <p:sldId id="636" r:id="rId122"/>
    <p:sldId id="463" r:id="rId123"/>
    <p:sldId id="464" r:id="rId124"/>
    <p:sldId id="465" r:id="rId125"/>
    <p:sldId id="466" r:id="rId126"/>
    <p:sldId id="467" r:id="rId127"/>
    <p:sldId id="468" r:id="rId128"/>
    <p:sldId id="469" r:id="rId129"/>
    <p:sldId id="470" r:id="rId130"/>
    <p:sldId id="471" r:id="rId131"/>
    <p:sldId id="637" r:id="rId132"/>
    <p:sldId id="472" r:id="rId133"/>
    <p:sldId id="473" r:id="rId134"/>
    <p:sldId id="474" r:id="rId135"/>
    <p:sldId id="475" r:id="rId136"/>
    <p:sldId id="476" r:id="rId137"/>
    <p:sldId id="477" r:id="rId138"/>
    <p:sldId id="478" r:id="rId139"/>
    <p:sldId id="479" r:id="rId140"/>
    <p:sldId id="480" r:id="rId141"/>
    <p:sldId id="638" r:id="rId142"/>
    <p:sldId id="482" r:id="rId143"/>
    <p:sldId id="481" r:id="rId144"/>
    <p:sldId id="483" r:id="rId145"/>
    <p:sldId id="484" r:id="rId146"/>
    <p:sldId id="485" r:id="rId147"/>
    <p:sldId id="559" r:id="rId148"/>
    <p:sldId id="486" r:id="rId149"/>
    <p:sldId id="639" r:id="rId150"/>
    <p:sldId id="489" r:id="rId151"/>
    <p:sldId id="487" r:id="rId152"/>
    <p:sldId id="488" r:id="rId153"/>
    <p:sldId id="490" r:id="rId154"/>
    <p:sldId id="491" r:id="rId155"/>
    <p:sldId id="492" r:id="rId156"/>
    <p:sldId id="560" r:id="rId157"/>
    <p:sldId id="493" r:id="rId158"/>
    <p:sldId id="640" r:id="rId159"/>
    <p:sldId id="496" r:id="rId160"/>
    <p:sldId id="494" r:id="rId161"/>
    <p:sldId id="495" r:id="rId162"/>
    <p:sldId id="497" r:id="rId163"/>
    <p:sldId id="498" r:id="rId164"/>
    <p:sldId id="499" r:id="rId165"/>
    <p:sldId id="500" r:id="rId166"/>
    <p:sldId id="561" r:id="rId167"/>
    <p:sldId id="501" r:id="rId168"/>
    <p:sldId id="641" r:id="rId169"/>
    <p:sldId id="503" r:id="rId170"/>
    <p:sldId id="502" r:id="rId171"/>
    <p:sldId id="506" r:id="rId172"/>
    <p:sldId id="507" r:id="rId173"/>
    <p:sldId id="508" r:id="rId174"/>
    <p:sldId id="509" r:id="rId175"/>
    <p:sldId id="562" r:id="rId176"/>
    <p:sldId id="510" r:id="rId177"/>
    <p:sldId id="504" r:id="rId178"/>
    <p:sldId id="513" r:id="rId179"/>
    <p:sldId id="511" r:id="rId180"/>
    <p:sldId id="512" r:id="rId181"/>
    <p:sldId id="514" r:id="rId182"/>
    <p:sldId id="515" r:id="rId183"/>
    <p:sldId id="516" r:id="rId184"/>
    <p:sldId id="517" r:id="rId185"/>
    <p:sldId id="563" r:id="rId186"/>
    <p:sldId id="518" r:id="rId187"/>
    <p:sldId id="642" r:id="rId188"/>
    <p:sldId id="521" r:id="rId189"/>
    <p:sldId id="519" r:id="rId190"/>
    <p:sldId id="520" r:id="rId191"/>
    <p:sldId id="522" r:id="rId192"/>
    <p:sldId id="523" r:id="rId193"/>
    <p:sldId id="524" r:id="rId194"/>
    <p:sldId id="525" r:id="rId195"/>
    <p:sldId id="526" r:id="rId196"/>
    <p:sldId id="527" r:id="rId197"/>
    <p:sldId id="528" r:id="rId198"/>
    <p:sldId id="564" r:id="rId199"/>
    <p:sldId id="529" r:id="rId200"/>
    <p:sldId id="643" r:id="rId201"/>
    <p:sldId id="532" r:id="rId202"/>
    <p:sldId id="530" r:id="rId203"/>
    <p:sldId id="531" r:id="rId204"/>
    <p:sldId id="533" r:id="rId205"/>
    <p:sldId id="534" r:id="rId206"/>
    <p:sldId id="535" r:id="rId207"/>
    <p:sldId id="536" r:id="rId208"/>
    <p:sldId id="565" r:id="rId209"/>
    <p:sldId id="537" r:id="rId210"/>
    <p:sldId id="644" r:id="rId211"/>
    <p:sldId id="538" r:id="rId212"/>
    <p:sldId id="539" r:id="rId213"/>
    <p:sldId id="540" r:id="rId214"/>
    <p:sldId id="541" r:id="rId215"/>
    <p:sldId id="566" r:id="rId216"/>
    <p:sldId id="542" r:id="rId217"/>
    <p:sldId id="543" r:id="rId218"/>
    <p:sldId id="544" r:id="rId219"/>
    <p:sldId id="545" r:id="rId220"/>
    <p:sldId id="546" r:id="rId221"/>
    <p:sldId id="654" r:id="rId222"/>
    <p:sldId id="653" r:id="rId223"/>
    <p:sldId id="370" r:id="rId224"/>
  </p:sldIdLst>
  <p:sldSz cx="12192000" cy="6858000"/>
  <p:notesSz cx="7104063" cy="10234613"/>
  <p:custDataLst>
    <p:tags r:id="rId227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183AB"/>
    <a:srgbClr val="517E97"/>
    <a:srgbClr val="005E7B"/>
    <a:srgbClr val="67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8" autoAdjust="0"/>
    <p:restoredTop sz="93429" autoAdjust="0"/>
  </p:normalViewPr>
  <p:slideViewPr>
    <p:cSldViewPr snapToGrid="0">
      <p:cViewPr varScale="1">
        <p:scale>
          <a:sx n="60" d="100"/>
          <a:sy n="60" d="100"/>
        </p:scale>
        <p:origin x="768" y="40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30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gs" Target="tags/tag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1B2E4-4119-49A7-8745-A9D4CFAD6E22}" type="doc">
      <dgm:prSet loTypeId="urn:microsoft.com/office/officeart/2005/8/layout/pyramid4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263EDD96-C595-4F5D-A20B-D4C903B11E62}">
      <dgm:prSet phldrT="[Texto]"/>
      <dgm:spPr/>
      <dgm:t>
        <a:bodyPr/>
        <a:lstStyle/>
        <a:p>
          <a:r>
            <a:rPr lang="pt-BR" dirty="0"/>
            <a:t>Confidencialidade</a:t>
          </a:r>
        </a:p>
      </dgm:t>
    </dgm:pt>
    <dgm:pt modelId="{32E124B4-2BB2-495D-A2CB-B2200BAF2BAC}" type="parTrans" cxnId="{F5B428B5-4BDC-4181-B83C-09AEFA67FFE1}">
      <dgm:prSet/>
      <dgm:spPr/>
      <dgm:t>
        <a:bodyPr/>
        <a:lstStyle/>
        <a:p>
          <a:endParaRPr lang="pt-BR"/>
        </a:p>
      </dgm:t>
    </dgm:pt>
    <dgm:pt modelId="{831D9F58-8317-4AF6-B8CB-19F5213DA50A}" type="sibTrans" cxnId="{F5B428B5-4BDC-4181-B83C-09AEFA67FFE1}">
      <dgm:prSet/>
      <dgm:spPr/>
      <dgm:t>
        <a:bodyPr/>
        <a:lstStyle/>
        <a:p>
          <a:endParaRPr lang="pt-BR"/>
        </a:p>
      </dgm:t>
    </dgm:pt>
    <dgm:pt modelId="{5EB2C05A-2212-4342-B582-241A261777AC}">
      <dgm:prSet phldrT="[Texto]"/>
      <dgm:spPr/>
      <dgm:t>
        <a:bodyPr/>
        <a:lstStyle/>
        <a:p>
          <a:r>
            <a:rPr lang="pt-BR" dirty="0"/>
            <a:t>Disponibilidade</a:t>
          </a:r>
        </a:p>
      </dgm:t>
    </dgm:pt>
    <dgm:pt modelId="{F19938D4-5B04-4A65-8952-12383ECCADBE}" type="parTrans" cxnId="{DC6B9723-98F9-4EAB-B936-73B37ED92DB3}">
      <dgm:prSet/>
      <dgm:spPr/>
      <dgm:t>
        <a:bodyPr/>
        <a:lstStyle/>
        <a:p>
          <a:endParaRPr lang="pt-BR"/>
        </a:p>
      </dgm:t>
    </dgm:pt>
    <dgm:pt modelId="{8406680D-DB9F-4396-93F7-6ABD0B7C6F4B}" type="sibTrans" cxnId="{DC6B9723-98F9-4EAB-B936-73B37ED92DB3}">
      <dgm:prSet/>
      <dgm:spPr/>
      <dgm:t>
        <a:bodyPr/>
        <a:lstStyle/>
        <a:p>
          <a:endParaRPr lang="pt-BR"/>
        </a:p>
      </dgm:t>
    </dgm:pt>
    <dgm:pt modelId="{4A51AAAF-BE82-4290-90DC-EC22EEA76830}">
      <dgm:prSet phldrT="[Texto]"/>
      <dgm:spPr/>
      <dgm:t>
        <a:bodyPr/>
        <a:lstStyle/>
        <a:p>
          <a:r>
            <a:rPr lang="pt-BR" dirty="0"/>
            <a:t>Informação</a:t>
          </a:r>
        </a:p>
      </dgm:t>
    </dgm:pt>
    <dgm:pt modelId="{13359F10-BEC8-45C3-A02F-F889202DABAD}" type="parTrans" cxnId="{D5D107DC-FBA6-4041-AA8D-A1443A5D61CC}">
      <dgm:prSet/>
      <dgm:spPr/>
      <dgm:t>
        <a:bodyPr/>
        <a:lstStyle/>
        <a:p>
          <a:endParaRPr lang="pt-BR"/>
        </a:p>
      </dgm:t>
    </dgm:pt>
    <dgm:pt modelId="{C7225874-F7AD-4CEC-B112-ED8283994E5D}" type="sibTrans" cxnId="{D5D107DC-FBA6-4041-AA8D-A1443A5D61CC}">
      <dgm:prSet/>
      <dgm:spPr/>
      <dgm:t>
        <a:bodyPr/>
        <a:lstStyle/>
        <a:p>
          <a:endParaRPr lang="pt-BR"/>
        </a:p>
      </dgm:t>
    </dgm:pt>
    <dgm:pt modelId="{B16F8D59-E97C-4798-B7B9-D46D678F3426}">
      <dgm:prSet phldrT="[Texto]"/>
      <dgm:spPr/>
      <dgm:t>
        <a:bodyPr/>
        <a:lstStyle/>
        <a:p>
          <a:r>
            <a:rPr lang="pt-BR" dirty="0"/>
            <a:t>Integridade</a:t>
          </a:r>
        </a:p>
      </dgm:t>
    </dgm:pt>
    <dgm:pt modelId="{5207FA11-787E-42BC-96F1-0F53F88517EF}" type="parTrans" cxnId="{5F610871-AC68-41E5-9C60-65097A04A823}">
      <dgm:prSet/>
      <dgm:spPr/>
      <dgm:t>
        <a:bodyPr/>
        <a:lstStyle/>
        <a:p>
          <a:endParaRPr lang="pt-BR"/>
        </a:p>
      </dgm:t>
    </dgm:pt>
    <dgm:pt modelId="{9A4E832D-0679-4115-B734-BC10320B33E4}" type="sibTrans" cxnId="{5F610871-AC68-41E5-9C60-65097A04A823}">
      <dgm:prSet/>
      <dgm:spPr/>
      <dgm:t>
        <a:bodyPr/>
        <a:lstStyle/>
        <a:p>
          <a:endParaRPr lang="pt-BR"/>
        </a:p>
      </dgm:t>
    </dgm:pt>
    <dgm:pt modelId="{64F6A189-7597-41B6-838E-6B0A178F6918}" type="pres">
      <dgm:prSet presAssocID="{60D1B2E4-4119-49A7-8745-A9D4CFAD6E22}" presName="compositeShape" presStyleCnt="0">
        <dgm:presLayoutVars>
          <dgm:chMax val="9"/>
          <dgm:dir/>
          <dgm:resizeHandles val="exact"/>
        </dgm:presLayoutVars>
      </dgm:prSet>
      <dgm:spPr/>
    </dgm:pt>
    <dgm:pt modelId="{FFCE0974-7E4F-4829-B496-AE8670A05B76}" type="pres">
      <dgm:prSet presAssocID="{60D1B2E4-4119-49A7-8745-A9D4CFAD6E22}" presName="triangle1" presStyleLbl="node1" presStyleIdx="0" presStyleCnt="4">
        <dgm:presLayoutVars>
          <dgm:bulletEnabled val="1"/>
        </dgm:presLayoutVars>
      </dgm:prSet>
      <dgm:spPr/>
    </dgm:pt>
    <dgm:pt modelId="{62885469-B291-481F-ACA5-65AD6AC40B56}" type="pres">
      <dgm:prSet presAssocID="{60D1B2E4-4119-49A7-8745-A9D4CFAD6E22}" presName="triangle2" presStyleLbl="node1" presStyleIdx="1" presStyleCnt="4">
        <dgm:presLayoutVars>
          <dgm:bulletEnabled val="1"/>
        </dgm:presLayoutVars>
      </dgm:prSet>
      <dgm:spPr/>
    </dgm:pt>
    <dgm:pt modelId="{65081957-07C0-4605-80A4-E92B77D11A88}" type="pres">
      <dgm:prSet presAssocID="{60D1B2E4-4119-49A7-8745-A9D4CFAD6E22}" presName="triangle3" presStyleLbl="node1" presStyleIdx="2" presStyleCnt="4" custLinFactNeighborY="3279">
        <dgm:presLayoutVars>
          <dgm:bulletEnabled val="1"/>
        </dgm:presLayoutVars>
      </dgm:prSet>
      <dgm:spPr/>
    </dgm:pt>
    <dgm:pt modelId="{EEAE6CFE-2E89-4C16-9418-EB1B2EE219E1}" type="pres">
      <dgm:prSet presAssocID="{60D1B2E4-4119-49A7-8745-A9D4CFAD6E22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DC6B9723-98F9-4EAB-B936-73B37ED92DB3}" srcId="{60D1B2E4-4119-49A7-8745-A9D4CFAD6E22}" destId="{5EB2C05A-2212-4342-B582-241A261777AC}" srcOrd="1" destOrd="0" parTransId="{F19938D4-5B04-4A65-8952-12383ECCADBE}" sibTransId="{8406680D-DB9F-4396-93F7-6ABD0B7C6F4B}"/>
    <dgm:cxn modelId="{5F610871-AC68-41E5-9C60-65097A04A823}" srcId="{60D1B2E4-4119-49A7-8745-A9D4CFAD6E22}" destId="{B16F8D59-E97C-4798-B7B9-D46D678F3426}" srcOrd="3" destOrd="0" parTransId="{5207FA11-787E-42BC-96F1-0F53F88517EF}" sibTransId="{9A4E832D-0679-4115-B734-BC10320B33E4}"/>
    <dgm:cxn modelId="{D3CE0557-0F27-49E5-950A-33E1A7596BC7}" type="presOf" srcId="{B16F8D59-E97C-4798-B7B9-D46D678F3426}" destId="{EEAE6CFE-2E89-4C16-9418-EB1B2EE219E1}" srcOrd="0" destOrd="0" presId="urn:microsoft.com/office/officeart/2005/8/layout/pyramid4"/>
    <dgm:cxn modelId="{F5B428B5-4BDC-4181-B83C-09AEFA67FFE1}" srcId="{60D1B2E4-4119-49A7-8745-A9D4CFAD6E22}" destId="{263EDD96-C595-4F5D-A20B-D4C903B11E62}" srcOrd="0" destOrd="0" parTransId="{32E124B4-2BB2-495D-A2CB-B2200BAF2BAC}" sibTransId="{831D9F58-8317-4AF6-B8CB-19F5213DA50A}"/>
    <dgm:cxn modelId="{159C6EB7-36B2-4B05-AC78-9EF3C5B2DF86}" type="presOf" srcId="{5EB2C05A-2212-4342-B582-241A261777AC}" destId="{62885469-B291-481F-ACA5-65AD6AC40B56}" srcOrd="0" destOrd="0" presId="urn:microsoft.com/office/officeart/2005/8/layout/pyramid4"/>
    <dgm:cxn modelId="{E81C64C8-B279-414D-ACDD-C90950CDA57E}" type="presOf" srcId="{4A51AAAF-BE82-4290-90DC-EC22EEA76830}" destId="{65081957-07C0-4605-80A4-E92B77D11A88}" srcOrd="0" destOrd="0" presId="urn:microsoft.com/office/officeart/2005/8/layout/pyramid4"/>
    <dgm:cxn modelId="{0CBE14D1-6434-4D44-9419-A0100587399E}" type="presOf" srcId="{60D1B2E4-4119-49A7-8745-A9D4CFAD6E22}" destId="{64F6A189-7597-41B6-838E-6B0A178F6918}" srcOrd="0" destOrd="0" presId="urn:microsoft.com/office/officeart/2005/8/layout/pyramid4"/>
    <dgm:cxn modelId="{D5D107DC-FBA6-4041-AA8D-A1443A5D61CC}" srcId="{60D1B2E4-4119-49A7-8745-A9D4CFAD6E22}" destId="{4A51AAAF-BE82-4290-90DC-EC22EEA76830}" srcOrd="2" destOrd="0" parTransId="{13359F10-BEC8-45C3-A02F-F889202DABAD}" sibTransId="{C7225874-F7AD-4CEC-B112-ED8283994E5D}"/>
    <dgm:cxn modelId="{A09B46E7-0A1E-4DC5-A88A-DE2EF0092BAC}" type="presOf" srcId="{263EDD96-C595-4F5D-A20B-D4C903B11E62}" destId="{FFCE0974-7E4F-4829-B496-AE8670A05B76}" srcOrd="0" destOrd="0" presId="urn:microsoft.com/office/officeart/2005/8/layout/pyramid4"/>
    <dgm:cxn modelId="{F8F165D9-75A8-4AF7-B28B-C28D2359CD47}" type="presParOf" srcId="{64F6A189-7597-41B6-838E-6B0A178F6918}" destId="{FFCE0974-7E4F-4829-B496-AE8670A05B76}" srcOrd="0" destOrd="0" presId="urn:microsoft.com/office/officeart/2005/8/layout/pyramid4"/>
    <dgm:cxn modelId="{C3D410F0-DDA0-4D1F-AB9A-B0244D04162B}" type="presParOf" srcId="{64F6A189-7597-41B6-838E-6B0A178F6918}" destId="{62885469-B291-481F-ACA5-65AD6AC40B56}" srcOrd="1" destOrd="0" presId="urn:microsoft.com/office/officeart/2005/8/layout/pyramid4"/>
    <dgm:cxn modelId="{3A3D5889-1798-4609-8BDC-A8FA9DFFB38F}" type="presParOf" srcId="{64F6A189-7597-41B6-838E-6B0A178F6918}" destId="{65081957-07C0-4605-80A4-E92B77D11A88}" srcOrd="2" destOrd="0" presId="urn:microsoft.com/office/officeart/2005/8/layout/pyramid4"/>
    <dgm:cxn modelId="{A00DF9F6-6528-4991-88E0-858415B8D473}" type="presParOf" srcId="{64F6A189-7597-41B6-838E-6B0A178F6918}" destId="{EEAE6CFE-2E89-4C16-9418-EB1B2EE219E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876F7C-E241-41EF-9B9B-57321D7CECD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37EA3F-F180-4E4A-A61C-82485C2DF7E1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/>
            <a:t>HTTP é um protocolo sem controle de estado de sessão</a:t>
          </a:r>
        </a:p>
      </dgm:t>
    </dgm:pt>
    <dgm:pt modelId="{72E00A95-27F6-41C1-8C5D-6C65204BB3C5}" type="parTrans" cxnId="{6E7CB017-9119-4B03-AAC7-C9E8EDA62A09}">
      <dgm:prSet/>
      <dgm:spPr/>
      <dgm:t>
        <a:bodyPr/>
        <a:lstStyle/>
        <a:p>
          <a:endParaRPr lang="en-US"/>
        </a:p>
      </dgm:t>
    </dgm:pt>
    <dgm:pt modelId="{FAB9B14C-FAC9-46E2-A8D4-890897F29FAF}" type="sibTrans" cxnId="{6E7CB017-9119-4B03-AAC7-C9E8EDA62A09}">
      <dgm:prSet/>
      <dgm:spPr/>
      <dgm:t>
        <a:bodyPr/>
        <a:lstStyle/>
        <a:p>
          <a:endParaRPr lang="en-US"/>
        </a:p>
      </dgm:t>
    </dgm:pt>
    <dgm:pt modelId="{5C3B5A1D-62FD-44EE-959E-C4286B76AB69}">
      <dgm:prSet/>
      <dgm:spPr/>
      <dgm:t>
        <a:bodyPr/>
        <a:lstStyle/>
        <a:p>
          <a:r>
            <a:rPr lang="pt-BR" dirty="0"/>
            <a:t>Todas solicitações precisam de credenciais</a:t>
          </a:r>
          <a:endParaRPr lang="en-US" dirty="0"/>
        </a:p>
      </dgm:t>
    </dgm:pt>
    <dgm:pt modelId="{BC43ADA6-FB32-4FEF-AA85-7C294B8CB060}" type="parTrans" cxnId="{70C1A6F1-1C37-4859-BCCC-97434C26E1BA}">
      <dgm:prSet/>
      <dgm:spPr/>
      <dgm:t>
        <a:bodyPr/>
        <a:lstStyle/>
        <a:p>
          <a:endParaRPr lang="en-US"/>
        </a:p>
      </dgm:t>
    </dgm:pt>
    <dgm:pt modelId="{7F244656-2FE7-4007-81B3-4C3338C4CEA3}" type="sibTrans" cxnId="{70C1A6F1-1C37-4859-BCCC-97434C26E1BA}">
      <dgm:prSet/>
      <dgm:spPr/>
      <dgm:t>
        <a:bodyPr/>
        <a:lstStyle/>
        <a:p>
          <a:endParaRPr lang="en-US"/>
        </a:p>
      </dgm:t>
    </dgm:pt>
    <dgm:pt modelId="{CF1E9FBC-E61E-4864-A78E-83EE28250D6A}">
      <dgm:prSet/>
      <dgm:spPr>
        <a:solidFill>
          <a:schemeClr val="accent2"/>
        </a:solidFill>
      </dgm:spPr>
      <dgm:t>
        <a:bodyPr/>
        <a:lstStyle/>
        <a:p>
          <a:r>
            <a:rPr lang="en-US" b="1" dirty="0"/>
            <a:t>Gestão de falha de sessão</a:t>
          </a:r>
        </a:p>
      </dgm:t>
    </dgm:pt>
    <dgm:pt modelId="{8B1B7235-990B-4F53-94F0-72B3BB6F8B4A}" type="parTrans" cxnId="{856A73F5-BA30-4AB3-9E3F-6891C43F4EA1}">
      <dgm:prSet/>
      <dgm:spPr/>
      <dgm:t>
        <a:bodyPr/>
        <a:lstStyle/>
        <a:p>
          <a:endParaRPr lang="en-US"/>
        </a:p>
      </dgm:t>
    </dgm:pt>
    <dgm:pt modelId="{D735FCAD-9664-49E9-94B1-577FD69E5332}" type="sibTrans" cxnId="{856A73F5-BA30-4AB3-9E3F-6891C43F4EA1}">
      <dgm:prSet/>
      <dgm:spPr/>
      <dgm:t>
        <a:bodyPr/>
        <a:lstStyle/>
        <a:p>
          <a:endParaRPr lang="en-US"/>
        </a:p>
      </dgm:t>
    </dgm:pt>
    <dgm:pt modelId="{3E4EAAEA-2E0C-46DE-B4FA-3BEF73B617D9}">
      <dgm:prSet/>
      <dgm:spPr/>
      <dgm:t>
        <a:bodyPr/>
        <a:lstStyle/>
        <a:p>
          <a:r>
            <a:rPr lang="pt-BR" dirty="0"/>
            <a:t>Alteração de senha, recuperação de senha, pergunta secreta, logout, endereço de e-mail, etc.</a:t>
          </a:r>
          <a:endParaRPr lang="en-US" dirty="0"/>
        </a:p>
      </dgm:t>
    </dgm:pt>
    <dgm:pt modelId="{9EB4B81D-D038-4345-B636-720F97410527}" type="parTrans" cxnId="{D815515C-341A-4E9A-9611-0370D6336FF5}">
      <dgm:prSet/>
      <dgm:spPr/>
      <dgm:t>
        <a:bodyPr/>
        <a:lstStyle/>
        <a:p>
          <a:endParaRPr lang="en-US"/>
        </a:p>
      </dgm:t>
    </dgm:pt>
    <dgm:pt modelId="{EF2082B3-305D-4135-AB3D-632355FB77D0}" type="sibTrans" cxnId="{D815515C-341A-4E9A-9611-0370D6336FF5}">
      <dgm:prSet/>
      <dgm:spPr/>
      <dgm:t>
        <a:bodyPr/>
        <a:lstStyle/>
        <a:p>
          <a:endParaRPr lang="en-US"/>
        </a:p>
      </dgm:t>
    </dgm:pt>
    <dgm:pt modelId="{781BE36B-AADC-4B24-834B-0FB2CF8DCBEF}">
      <dgm:prSet/>
      <dgm:spPr>
        <a:solidFill>
          <a:schemeClr val="accent2"/>
        </a:solidFill>
      </dgm:spPr>
      <dgm:t>
        <a:bodyPr/>
        <a:lstStyle/>
        <a:p>
          <a:r>
            <a:rPr lang="en-US" b="1" dirty="0"/>
            <a:t>Impacto típico</a:t>
          </a:r>
        </a:p>
      </dgm:t>
    </dgm:pt>
    <dgm:pt modelId="{6C531D8D-99D4-4AD5-8BD3-F48481A1D264}" type="parTrans" cxnId="{8E57B91B-D0D8-4F25-A585-EB3FCB2D907B}">
      <dgm:prSet/>
      <dgm:spPr/>
      <dgm:t>
        <a:bodyPr/>
        <a:lstStyle/>
        <a:p>
          <a:endParaRPr lang="en-US"/>
        </a:p>
      </dgm:t>
    </dgm:pt>
    <dgm:pt modelId="{0C04F30F-763A-4A77-B947-CD91FF2A0CE5}" type="sibTrans" cxnId="{8E57B91B-D0D8-4F25-A585-EB3FCB2D907B}">
      <dgm:prSet/>
      <dgm:spPr/>
      <dgm:t>
        <a:bodyPr/>
        <a:lstStyle/>
        <a:p>
          <a:endParaRPr lang="en-US"/>
        </a:p>
      </dgm:t>
    </dgm:pt>
    <dgm:pt modelId="{BEB6EBA1-F114-4901-A13B-E8FCA025F852}">
      <dgm:prSet/>
      <dgm:spPr/>
      <dgm:t>
        <a:bodyPr/>
        <a:lstStyle/>
        <a:p>
          <a:r>
            <a:rPr lang="en-US" dirty="0"/>
            <a:t>Contas de usuários comprometidas  ou sessões de usuários seqüestradas (session </a:t>
          </a:r>
          <a:r>
            <a:rPr lang="en-US" i="1" dirty="0"/>
            <a:t>hijack</a:t>
          </a:r>
          <a:r>
            <a:rPr lang="en-US" dirty="0"/>
            <a:t>)</a:t>
          </a:r>
          <a:endParaRPr lang="en-US" i="1" dirty="0"/>
        </a:p>
      </dgm:t>
    </dgm:pt>
    <dgm:pt modelId="{276ADC36-6201-48F4-B99F-7913A0512864}" type="parTrans" cxnId="{BAE46533-0D9B-4ED7-A132-97B901ED0AD4}">
      <dgm:prSet/>
      <dgm:spPr/>
      <dgm:t>
        <a:bodyPr/>
        <a:lstStyle/>
        <a:p>
          <a:endParaRPr lang="en-US"/>
        </a:p>
      </dgm:t>
    </dgm:pt>
    <dgm:pt modelId="{5CF0CBD5-20FA-451D-8C82-7B8FCBCFD729}" type="sibTrans" cxnId="{BAE46533-0D9B-4ED7-A132-97B901ED0AD4}">
      <dgm:prSet/>
      <dgm:spPr/>
      <dgm:t>
        <a:bodyPr/>
        <a:lstStyle/>
        <a:p>
          <a:endParaRPr lang="en-US"/>
        </a:p>
      </dgm:t>
    </dgm:pt>
    <dgm:pt modelId="{A5172356-56F0-4263-B3A7-08F8D2E5DBC4}">
      <dgm:prSet/>
      <dgm:spPr>
        <a:solidFill>
          <a:schemeClr val="accent2"/>
        </a:solidFill>
      </dgm:spPr>
      <dgm:t>
        <a:bodyPr/>
        <a:lstStyle/>
        <a:p>
          <a:r>
            <a:rPr lang="en-US" b="1" dirty="0"/>
            <a:t>Cuidado com </a:t>
          </a:r>
          <a:r>
            <a:rPr lang="en-US" b="1" i="1" dirty="0"/>
            <a:t>side-doors</a:t>
          </a:r>
        </a:p>
      </dgm:t>
    </dgm:pt>
    <dgm:pt modelId="{82540F70-7CA1-4A14-A27C-35E850D28450}" type="sibTrans" cxnId="{D20E1A15-D063-4155-8E93-9195E58CBAC9}">
      <dgm:prSet/>
      <dgm:spPr/>
      <dgm:t>
        <a:bodyPr/>
        <a:lstStyle/>
        <a:p>
          <a:endParaRPr lang="en-US"/>
        </a:p>
      </dgm:t>
    </dgm:pt>
    <dgm:pt modelId="{2DE9E5FD-C3D4-45A4-90E7-26E4F916A864}" type="parTrans" cxnId="{D20E1A15-D063-4155-8E93-9195E58CBAC9}">
      <dgm:prSet/>
      <dgm:spPr/>
      <dgm:t>
        <a:bodyPr/>
        <a:lstStyle/>
        <a:p>
          <a:endParaRPr lang="en-US"/>
        </a:p>
      </dgm:t>
    </dgm:pt>
    <dgm:pt modelId="{5B3CB602-75A2-4965-A100-4E5219167ED7}">
      <dgm:prSet/>
      <dgm:spPr/>
      <dgm:t>
        <a:bodyPr/>
        <a:lstStyle/>
        <a:p>
          <a:r>
            <a:rPr lang="en-US" dirty="0"/>
            <a:t>O ID de sessão é normalmente exposto, na rede, no </a:t>
          </a:r>
          <a:r>
            <a:rPr lang="en-US" i="1" dirty="0"/>
            <a:t>browser,</a:t>
          </a:r>
          <a:r>
            <a:rPr lang="en-US" dirty="0"/>
            <a:t> em logs, etc.</a:t>
          </a:r>
        </a:p>
      </dgm:t>
    </dgm:pt>
    <dgm:pt modelId="{7322F430-1974-408D-9FCA-14EAF0359C3B}" type="parTrans" cxnId="{FF6929CF-CBD4-4860-A509-261E57FFCC10}">
      <dgm:prSet/>
      <dgm:spPr/>
      <dgm:t>
        <a:bodyPr/>
        <a:lstStyle/>
        <a:p>
          <a:endParaRPr lang="pt-BR"/>
        </a:p>
      </dgm:t>
    </dgm:pt>
    <dgm:pt modelId="{D905738D-A768-4923-9D23-FD2BB37115BD}" type="sibTrans" cxnId="{FF6929CF-CBD4-4860-A509-261E57FFCC10}">
      <dgm:prSet/>
      <dgm:spPr/>
      <dgm:t>
        <a:bodyPr/>
        <a:lstStyle/>
        <a:p>
          <a:endParaRPr lang="pt-BR"/>
        </a:p>
      </dgm:t>
    </dgm:pt>
    <dgm:pt modelId="{EBE5D730-BEA7-4E70-B414-780103DF652F}">
      <dgm:prSet/>
      <dgm:spPr/>
      <dgm:t>
        <a:bodyPr/>
        <a:lstStyle/>
        <a:p>
          <a:r>
            <a:rPr lang="en-US" dirty="0"/>
            <a:t> SSL/TLS deve ser utilizado em qualquer processo de autenticação</a:t>
          </a:r>
        </a:p>
      </dgm:t>
    </dgm:pt>
    <dgm:pt modelId="{8C7CD7FD-3558-4F1A-AA6C-5DC92559ED89}" type="parTrans" cxnId="{0B274A9F-04FE-4BD3-AB41-9C1A3FB17CEC}">
      <dgm:prSet/>
      <dgm:spPr/>
      <dgm:t>
        <a:bodyPr/>
        <a:lstStyle/>
        <a:p>
          <a:endParaRPr lang="pt-BR"/>
        </a:p>
      </dgm:t>
    </dgm:pt>
    <dgm:pt modelId="{EC0A6020-DF3F-4C39-9746-3C29E320B213}" type="sibTrans" cxnId="{0B274A9F-04FE-4BD3-AB41-9C1A3FB17CEC}">
      <dgm:prSet/>
      <dgm:spPr/>
      <dgm:t>
        <a:bodyPr/>
        <a:lstStyle/>
        <a:p>
          <a:endParaRPr lang="pt-BR"/>
        </a:p>
      </dgm:t>
    </dgm:pt>
    <dgm:pt modelId="{B14D48BA-F8A0-4C50-A438-FF557A1A33E0}">
      <dgm:prSet/>
      <dgm:spPr/>
      <dgm:t>
        <a:bodyPr/>
        <a:lstStyle/>
        <a:p>
          <a:r>
            <a:rPr lang="en-US" dirty="0"/>
            <a:t>O ID de sessão é utilizado para monitorar o estado uma vez que o protocolo não faz, e</a:t>
          </a:r>
          <a:r>
            <a:rPr lang="pt-BR" dirty="0"/>
            <a:t> esta informação é tão boa quanto credenciais para um atacante</a:t>
          </a:r>
          <a:endParaRPr lang="en-US" dirty="0"/>
        </a:p>
      </dgm:t>
    </dgm:pt>
    <dgm:pt modelId="{9A9582A3-693D-4938-AC76-BEBDF1869EE7}" type="parTrans" cxnId="{669CBA38-9BBC-434D-8FD1-167F0E7F0D03}">
      <dgm:prSet/>
      <dgm:spPr/>
      <dgm:t>
        <a:bodyPr/>
        <a:lstStyle/>
        <a:p>
          <a:endParaRPr lang="pt-BR"/>
        </a:p>
      </dgm:t>
    </dgm:pt>
    <dgm:pt modelId="{2231D8E6-E0D9-41D9-B58E-310F325D1030}" type="sibTrans" cxnId="{669CBA38-9BBC-434D-8FD1-167F0E7F0D03}">
      <dgm:prSet/>
      <dgm:spPr/>
      <dgm:t>
        <a:bodyPr/>
        <a:lstStyle/>
        <a:p>
          <a:endParaRPr lang="pt-BR"/>
        </a:p>
      </dgm:t>
    </dgm:pt>
    <dgm:pt modelId="{ED51FC07-6CC9-4290-A56B-6422F1B8682A}" type="pres">
      <dgm:prSet presAssocID="{35876F7C-E241-41EF-9B9B-57321D7CECDB}" presName="linear" presStyleCnt="0">
        <dgm:presLayoutVars>
          <dgm:dir/>
          <dgm:animLvl val="lvl"/>
          <dgm:resizeHandles val="exact"/>
        </dgm:presLayoutVars>
      </dgm:prSet>
      <dgm:spPr/>
    </dgm:pt>
    <dgm:pt modelId="{29F70B5B-ADB8-47ED-A541-EA75EBA4279B}" type="pres">
      <dgm:prSet presAssocID="{0937EA3F-F180-4E4A-A61C-82485C2DF7E1}" presName="parentLin" presStyleCnt="0"/>
      <dgm:spPr/>
    </dgm:pt>
    <dgm:pt modelId="{54D29B3C-133A-4CBB-820E-3EE75E0EF89A}" type="pres">
      <dgm:prSet presAssocID="{0937EA3F-F180-4E4A-A61C-82485C2DF7E1}" presName="parentLeftMargin" presStyleLbl="node1" presStyleIdx="0" presStyleCnt="4"/>
      <dgm:spPr/>
    </dgm:pt>
    <dgm:pt modelId="{94FB6206-372C-425F-9829-D5D30F9CA07E}" type="pres">
      <dgm:prSet presAssocID="{0937EA3F-F180-4E4A-A61C-82485C2DF7E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C6DDA2-CAC5-4781-9255-24EDA28F1246}" type="pres">
      <dgm:prSet presAssocID="{0937EA3F-F180-4E4A-A61C-82485C2DF7E1}" presName="negativeSpace" presStyleCnt="0"/>
      <dgm:spPr/>
    </dgm:pt>
    <dgm:pt modelId="{A659F99F-B4F5-4C58-A467-AD73CAE6EC61}" type="pres">
      <dgm:prSet presAssocID="{0937EA3F-F180-4E4A-A61C-82485C2DF7E1}" presName="childText" presStyleLbl="conFgAcc1" presStyleIdx="0" presStyleCnt="4">
        <dgm:presLayoutVars>
          <dgm:bulletEnabled val="1"/>
        </dgm:presLayoutVars>
      </dgm:prSet>
      <dgm:spPr/>
    </dgm:pt>
    <dgm:pt modelId="{3F0B98B2-4ABA-41B2-A9C3-1CFC48CF4FB8}" type="pres">
      <dgm:prSet presAssocID="{FAB9B14C-FAC9-46E2-A8D4-890897F29FAF}" presName="spaceBetweenRectangles" presStyleCnt="0"/>
      <dgm:spPr/>
    </dgm:pt>
    <dgm:pt modelId="{79CA41A5-D452-46A5-BA3C-EB41A65943B2}" type="pres">
      <dgm:prSet presAssocID="{CF1E9FBC-E61E-4864-A78E-83EE28250D6A}" presName="parentLin" presStyleCnt="0"/>
      <dgm:spPr/>
    </dgm:pt>
    <dgm:pt modelId="{C6C9BE28-145F-4B04-93D8-98E5CE4E3D86}" type="pres">
      <dgm:prSet presAssocID="{CF1E9FBC-E61E-4864-A78E-83EE28250D6A}" presName="parentLeftMargin" presStyleLbl="node1" presStyleIdx="0" presStyleCnt="4"/>
      <dgm:spPr/>
    </dgm:pt>
    <dgm:pt modelId="{68EF5B30-57B1-4A5F-9D1B-2F632ADB504A}" type="pres">
      <dgm:prSet presAssocID="{CF1E9FBC-E61E-4864-A78E-83EE28250D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3418C4-7345-46E0-8D8E-E72F2581E75A}" type="pres">
      <dgm:prSet presAssocID="{CF1E9FBC-E61E-4864-A78E-83EE28250D6A}" presName="negativeSpace" presStyleCnt="0"/>
      <dgm:spPr/>
    </dgm:pt>
    <dgm:pt modelId="{04799F29-2223-4CE7-9075-60D9BACB9C11}" type="pres">
      <dgm:prSet presAssocID="{CF1E9FBC-E61E-4864-A78E-83EE28250D6A}" presName="childText" presStyleLbl="conFgAcc1" presStyleIdx="1" presStyleCnt="4" custLinFactNeighborY="-11297">
        <dgm:presLayoutVars>
          <dgm:bulletEnabled val="1"/>
        </dgm:presLayoutVars>
      </dgm:prSet>
      <dgm:spPr/>
    </dgm:pt>
    <dgm:pt modelId="{2F9FEE3B-6B90-4200-9361-CFF3620AB436}" type="pres">
      <dgm:prSet presAssocID="{D735FCAD-9664-49E9-94B1-577FD69E5332}" presName="spaceBetweenRectangles" presStyleCnt="0"/>
      <dgm:spPr/>
    </dgm:pt>
    <dgm:pt modelId="{FCF5F922-65D2-40AE-BE6A-8FF01EA58B3B}" type="pres">
      <dgm:prSet presAssocID="{A5172356-56F0-4263-B3A7-08F8D2E5DBC4}" presName="parentLin" presStyleCnt="0"/>
      <dgm:spPr/>
    </dgm:pt>
    <dgm:pt modelId="{13E044E7-7A4D-4796-9615-2214503E13A6}" type="pres">
      <dgm:prSet presAssocID="{A5172356-56F0-4263-B3A7-08F8D2E5DBC4}" presName="parentLeftMargin" presStyleLbl="node1" presStyleIdx="1" presStyleCnt="4"/>
      <dgm:spPr/>
    </dgm:pt>
    <dgm:pt modelId="{A840093C-7916-46CF-BB35-A305A6DBEF8B}" type="pres">
      <dgm:prSet presAssocID="{A5172356-56F0-4263-B3A7-08F8D2E5DBC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960AF8-63B0-45D7-A38A-43E1B00DDECF}" type="pres">
      <dgm:prSet presAssocID="{A5172356-56F0-4263-B3A7-08F8D2E5DBC4}" presName="negativeSpace" presStyleCnt="0"/>
      <dgm:spPr/>
    </dgm:pt>
    <dgm:pt modelId="{1A5563CE-4F3E-4F63-BBD4-35F1C512B2C7}" type="pres">
      <dgm:prSet presAssocID="{A5172356-56F0-4263-B3A7-08F8D2E5DBC4}" presName="childText" presStyleLbl="conFgAcc1" presStyleIdx="2" presStyleCnt="4">
        <dgm:presLayoutVars>
          <dgm:bulletEnabled val="1"/>
        </dgm:presLayoutVars>
      </dgm:prSet>
      <dgm:spPr/>
    </dgm:pt>
    <dgm:pt modelId="{41BA5168-2FC8-4417-80E0-58A128CA228F}" type="pres">
      <dgm:prSet presAssocID="{82540F70-7CA1-4A14-A27C-35E850D28450}" presName="spaceBetweenRectangles" presStyleCnt="0"/>
      <dgm:spPr/>
    </dgm:pt>
    <dgm:pt modelId="{4D5C0A69-CE03-4CDB-B195-ADA01AB3EB99}" type="pres">
      <dgm:prSet presAssocID="{781BE36B-AADC-4B24-834B-0FB2CF8DCBEF}" presName="parentLin" presStyleCnt="0"/>
      <dgm:spPr/>
    </dgm:pt>
    <dgm:pt modelId="{DEDBFBE8-790A-45C7-94F7-2D02D4C74066}" type="pres">
      <dgm:prSet presAssocID="{781BE36B-AADC-4B24-834B-0FB2CF8DCBEF}" presName="parentLeftMargin" presStyleLbl="node1" presStyleIdx="2" presStyleCnt="4"/>
      <dgm:spPr/>
    </dgm:pt>
    <dgm:pt modelId="{6EDA3725-04A2-4FC9-8283-13D3C50CCEFE}" type="pres">
      <dgm:prSet presAssocID="{781BE36B-AADC-4B24-834B-0FB2CF8DCBE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C4A281-543A-43C3-8919-B4E4033D3B89}" type="pres">
      <dgm:prSet presAssocID="{781BE36B-AADC-4B24-834B-0FB2CF8DCBEF}" presName="negativeSpace" presStyleCnt="0"/>
      <dgm:spPr/>
    </dgm:pt>
    <dgm:pt modelId="{2CE58D8E-C49B-4FDE-8004-E0949DB9DFE4}" type="pres">
      <dgm:prSet presAssocID="{781BE36B-AADC-4B24-834B-0FB2CF8DCBE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A00640D-21EA-4ECE-B0A7-B7BE1F4B34C5}" type="presOf" srcId="{BEB6EBA1-F114-4901-A13B-E8FCA025F852}" destId="{2CE58D8E-C49B-4FDE-8004-E0949DB9DFE4}" srcOrd="0" destOrd="0" presId="urn:microsoft.com/office/officeart/2005/8/layout/list1"/>
    <dgm:cxn modelId="{0F8B1A12-BE06-4812-8A22-A4EE9B44D06A}" type="presOf" srcId="{5C3B5A1D-62FD-44EE-959E-C4286B76AB69}" destId="{A659F99F-B4F5-4C58-A467-AD73CAE6EC61}" srcOrd="0" destOrd="0" presId="urn:microsoft.com/office/officeart/2005/8/layout/list1"/>
    <dgm:cxn modelId="{D20E1A15-D063-4155-8E93-9195E58CBAC9}" srcId="{35876F7C-E241-41EF-9B9B-57321D7CECDB}" destId="{A5172356-56F0-4263-B3A7-08F8D2E5DBC4}" srcOrd="2" destOrd="0" parTransId="{2DE9E5FD-C3D4-45A4-90E7-26E4F916A864}" sibTransId="{82540F70-7CA1-4A14-A27C-35E850D28450}"/>
    <dgm:cxn modelId="{6E7CB017-9119-4B03-AAC7-C9E8EDA62A09}" srcId="{35876F7C-E241-41EF-9B9B-57321D7CECDB}" destId="{0937EA3F-F180-4E4A-A61C-82485C2DF7E1}" srcOrd="0" destOrd="0" parTransId="{72E00A95-27F6-41C1-8C5D-6C65204BB3C5}" sibTransId="{FAB9B14C-FAC9-46E2-A8D4-890897F29FAF}"/>
    <dgm:cxn modelId="{8E57B91B-D0D8-4F25-A585-EB3FCB2D907B}" srcId="{35876F7C-E241-41EF-9B9B-57321D7CECDB}" destId="{781BE36B-AADC-4B24-834B-0FB2CF8DCBEF}" srcOrd="3" destOrd="0" parTransId="{6C531D8D-99D4-4AD5-8BD3-F48481A1D264}" sibTransId="{0C04F30F-763A-4A77-B947-CD91FF2A0CE5}"/>
    <dgm:cxn modelId="{F025312B-172E-46CA-B583-BC70B8C79C58}" type="presOf" srcId="{0937EA3F-F180-4E4A-A61C-82485C2DF7E1}" destId="{54D29B3C-133A-4CBB-820E-3EE75E0EF89A}" srcOrd="0" destOrd="0" presId="urn:microsoft.com/office/officeart/2005/8/layout/list1"/>
    <dgm:cxn modelId="{BAE46533-0D9B-4ED7-A132-97B901ED0AD4}" srcId="{781BE36B-AADC-4B24-834B-0FB2CF8DCBEF}" destId="{BEB6EBA1-F114-4901-A13B-E8FCA025F852}" srcOrd="0" destOrd="0" parTransId="{276ADC36-6201-48F4-B99F-7913A0512864}" sibTransId="{5CF0CBD5-20FA-451D-8C82-7B8FCBCFD729}"/>
    <dgm:cxn modelId="{7A04A336-5418-4974-95B9-D291B0DAF95D}" type="presOf" srcId="{CF1E9FBC-E61E-4864-A78E-83EE28250D6A}" destId="{C6C9BE28-145F-4B04-93D8-98E5CE4E3D86}" srcOrd="0" destOrd="0" presId="urn:microsoft.com/office/officeart/2005/8/layout/list1"/>
    <dgm:cxn modelId="{669CBA38-9BBC-434D-8FD1-167F0E7F0D03}" srcId="{CF1E9FBC-E61E-4864-A78E-83EE28250D6A}" destId="{B14D48BA-F8A0-4C50-A438-FF557A1A33E0}" srcOrd="0" destOrd="0" parTransId="{9A9582A3-693D-4938-AC76-BEBDF1869EE7}" sibTransId="{2231D8E6-E0D9-41D9-B58E-310F325D1030}"/>
    <dgm:cxn modelId="{46045E3D-8EE0-4262-825C-893AAA8368F7}" type="presOf" srcId="{781BE36B-AADC-4B24-834B-0FB2CF8DCBEF}" destId="{DEDBFBE8-790A-45C7-94F7-2D02D4C74066}" srcOrd="0" destOrd="0" presId="urn:microsoft.com/office/officeart/2005/8/layout/list1"/>
    <dgm:cxn modelId="{E5EA395B-C5ED-4913-AFA9-F0328042E595}" type="presOf" srcId="{EBE5D730-BEA7-4E70-B414-780103DF652F}" destId="{A659F99F-B4F5-4C58-A467-AD73CAE6EC61}" srcOrd="0" destOrd="1" presId="urn:microsoft.com/office/officeart/2005/8/layout/list1"/>
    <dgm:cxn modelId="{D815515C-341A-4E9A-9611-0370D6336FF5}" srcId="{A5172356-56F0-4263-B3A7-08F8D2E5DBC4}" destId="{3E4EAAEA-2E0C-46DE-B4FA-3BEF73B617D9}" srcOrd="0" destOrd="0" parTransId="{9EB4B81D-D038-4345-B636-720F97410527}" sibTransId="{EF2082B3-305D-4135-AB3D-632355FB77D0}"/>
    <dgm:cxn modelId="{0D470269-629B-4EB7-A020-68BF3D1F0BE6}" type="presOf" srcId="{5B3CB602-75A2-4965-A100-4E5219167ED7}" destId="{04799F29-2223-4CE7-9075-60D9BACB9C11}" srcOrd="0" destOrd="1" presId="urn:microsoft.com/office/officeart/2005/8/layout/list1"/>
    <dgm:cxn modelId="{AEC8404F-6252-459C-944F-DF04F8B1D96B}" type="presOf" srcId="{A5172356-56F0-4263-B3A7-08F8D2E5DBC4}" destId="{13E044E7-7A4D-4796-9615-2214503E13A6}" srcOrd="0" destOrd="0" presId="urn:microsoft.com/office/officeart/2005/8/layout/list1"/>
    <dgm:cxn modelId="{0467BF51-49F1-4F97-A9C0-167435300E4D}" type="presOf" srcId="{781BE36B-AADC-4B24-834B-0FB2CF8DCBEF}" destId="{6EDA3725-04A2-4FC9-8283-13D3C50CCEFE}" srcOrd="1" destOrd="0" presId="urn:microsoft.com/office/officeart/2005/8/layout/list1"/>
    <dgm:cxn modelId="{7DF6C481-AF2B-45DF-87DF-21CBA28F5F5A}" type="presOf" srcId="{3E4EAAEA-2E0C-46DE-B4FA-3BEF73B617D9}" destId="{1A5563CE-4F3E-4F63-BBD4-35F1C512B2C7}" srcOrd="0" destOrd="0" presId="urn:microsoft.com/office/officeart/2005/8/layout/list1"/>
    <dgm:cxn modelId="{F1C7378B-D655-41CF-9EB0-E51AE7911B90}" type="presOf" srcId="{B14D48BA-F8A0-4C50-A438-FF557A1A33E0}" destId="{04799F29-2223-4CE7-9075-60D9BACB9C11}" srcOrd="0" destOrd="0" presId="urn:microsoft.com/office/officeart/2005/8/layout/list1"/>
    <dgm:cxn modelId="{0B274A9F-04FE-4BD3-AB41-9C1A3FB17CEC}" srcId="{0937EA3F-F180-4E4A-A61C-82485C2DF7E1}" destId="{EBE5D730-BEA7-4E70-B414-780103DF652F}" srcOrd="1" destOrd="0" parTransId="{8C7CD7FD-3558-4F1A-AA6C-5DC92559ED89}" sibTransId="{EC0A6020-DF3F-4C39-9746-3C29E320B213}"/>
    <dgm:cxn modelId="{328466CD-56F3-490A-BAFB-E6E24BCFED70}" type="presOf" srcId="{35876F7C-E241-41EF-9B9B-57321D7CECDB}" destId="{ED51FC07-6CC9-4290-A56B-6422F1B8682A}" srcOrd="0" destOrd="0" presId="urn:microsoft.com/office/officeart/2005/8/layout/list1"/>
    <dgm:cxn modelId="{FF6929CF-CBD4-4860-A509-261E57FFCC10}" srcId="{CF1E9FBC-E61E-4864-A78E-83EE28250D6A}" destId="{5B3CB602-75A2-4965-A100-4E5219167ED7}" srcOrd="1" destOrd="0" parTransId="{7322F430-1974-408D-9FCA-14EAF0359C3B}" sibTransId="{D905738D-A768-4923-9D23-FD2BB37115BD}"/>
    <dgm:cxn modelId="{AA59F5D4-6817-4806-A881-23A740D70437}" type="presOf" srcId="{0937EA3F-F180-4E4A-A61C-82485C2DF7E1}" destId="{94FB6206-372C-425F-9829-D5D30F9CA07E}" srcOrd="1" destOrd="0" presId="urn:microsoft.com/office/officeart/2005/8/layout/list1"/>
    <dgm:cxn modelId="{B97B70DA-3DA9-4AC2-A99A-0CB1572960E8}" type="presOf" srcId="{A5172356-56F0-4263-B3A7-08F8D2E5DBC4}" destId="{A840093C-7916-46CF-BB35-A305A6DBEF8B}" srcOrd="1" destOrd="0" presId="urn:microsoft.com/office/officeart/2005/8/layout/list1"/>
    <dgm:cxn modelId="{B35271E3-3B4C-45B6-B2AB-9E908A0D11B4}" type="presOf" srcId="{CF1E9FBC-E61E-4864-A78E-83EE28250D6A}" destId="{68EF5B30-57B1-4A5F-9D1B-2F632ADB504A}" srcOrd="1" destOrd="0" presId="urn:microsoft.com/office/officeart/2005/8/layout/list1"/>
    <dgm:cxn modelId="{70C1A6F1-1C37-4859-BCCC-97434C26E1BA}" srcId="{0937EA3F-F180-4E4A-A61C-82485C2DF7E1}" destId="{5C3B5A1D-62FD-44EE-959E-C4286B76AB69}" srcOrd="0" destOrd="0" parTransId="{BC43ADA6-FB32-4FEF-AA85-7C294B8CB060}" sibTransId="{7F244656-2FE7-4007-81B3-4C3338C4CEA3}"/>
    <dgm:cxn modelId="{856A73F5-BA30-4AB3-9E3F-6891C43F4EA1}" srcId="{35876F7C-E241-41EF-9B9B-57321D7CECDB}" destId="{CF1E9FBC-E61E-4864-A78E-83EE28250D6A}" srcOrd="1" destOrd="0" parTransId="{8B1B7235-990B-4F53-94F0-72B3BB6F8B4A}" sibTransId="{D735FCAD-9664-49E9-94B1-577FD69E5332}"/>
    <dgm:cxn modelId="{9C7DEC4F-E10F-4F6C-81D5-70F4485712A9}" type="presParOf" srcId="{ED51FC07-6CC9-4290-A56B-6422F1B8682A}" destId="{29F70B5B-ADB8-47ED-A541-EA75EBA4279B}" srcOrd="0" destOrd="0" presId="urn:microsoft.com/office/officeart/2005/8/layout/list1"/>
    <dgm:cxn modelId="{63C5B68E-A5D1-487A-9E70-CA583767974B}" type="presParOf" srcId="{29F70B5B-ADB8-47ED-A541-EA75EBA4279B}" destId="{54D29B3C-133A-4CBB-820E-3EE75E0EF89A}" srcOrd="0" destOrd="0" presId="urn:microsoft.com/office/officeart/2005/8/layout/list1"/>
    <dgm:cxn modelId="{462AF406-5218-4135-87BC-F7B8D8E22BB9}" type="presParOf" srcId="{29F70B5B-ADB8-47ED-A541-EA75EBA4279B}" destId="{94FB6206-372C-425F-9829-D5D30F9CA07E}" srcOrd="1" destOrd="0" presId="urn:microsoft.com/office/officeart/2005/8/layout/list1"/>
    <dgm:cxn modelId="{C2245EAB-E47B-4B76-9422-EFBED37708AD}" type="presParOf" srcId="{ED51FC07-6CC9-4290-A56B-6422F1B8682A}" destId="{3FC6DDA2-CAC5-4781-9255-24EDA28F1246}" srcOrd="1" destOrd="0" presId="urn:microsoft.com/office/officeart/2005/8/layout/list1"/>
    <dgm:cxn modelId="{8A0A9F17-813F-4B02-87E3-9D00BFF8F06C}" type="presParOf" srcId="{ED51FC07-6CC9-4290-A56B-6422F1B8682A}" destId="{A659F99F-B4F5-4C58-A467-AD73CAE6EC61}" srcOrd="2" destOrd="0" presId="urn:microsoft.com/office/officeart/2005/8/layout/list1"/>
    <dgm:cxn modelId="{F608332A-5077-4165-9906-C95792C0D409}" type="presParOf" srcId="{ED51FC07-6CC9-4290-A56B-6422F1B8682A}" destId="{3F0B98B2-4ABA-41B2-A9C3-1CFC48CF4FB8}" srcOrd="3" destOrd="0" presId="urn:microsoft.com/office/officeart/2005/8/layout/list1"/>
    <dgm:cxn modelId="{F7797EE0-7828-4764-B213-389962661DD7}" type="presParOf" srcId="{ED51FC07-6CC9-4290-A56B-6422F1B8682A}" destId="{79CA41A5-D452-46A5-BA3C-EB41A65943B2}" srcOrd="4" destOrd="0" presId="urn:microsoft.com/office/officeart/2005/8/layout/list1"/>
    <dgm:cxn modelId="{5D609870-B2FA-40B5-9495-008103EAE2B9}" type="presParOf" srcId="{79CA41A5-D452-46A5-BA3C-EB41A65943B2}" destId="{C6C9BE28-145F-4B04-93D8-98E5CE4E3D86}" srcOrd="0" destOrd="0" presId="urn:microsoft.com/office/officeart/2005/8/layout/list1"/>
    <dgm:cxn modelId="{40A18173-CAFC-4930-8003-EC96737DEB70}" type="presParOf" srcId="{79CA41A5-D452-46A5-BA3C-EB41A65943B2}" destId="{68EF5B30-57B1-4A5F-9D1B-2F632ADB504A}" srcOrd="1" destOrd="0" presId="urn:microsoft.com/office/officeart/2005/8/layout/list1"/>
    <dgm:cxn modelId="{1DAF6352-CF9D-493B-98F2-3FD7A1B149F2}" type="presParOf" srcId="{ED51FC07-6CC9-4290-A56B-6422F1B8682A}" destId="{213418C4-7345-46E0-8D8E-E72F2581E75A}" srcOrd="5" destOrd="0" presId="urn:microsoft.com/office/officeart/2005/8/layout/list1"/>
    <dgm:cxn modelId="{434EF305-1C72-4F66-A0C2-A52EA0CBD348}" type="presParOf" srcId="{ED51FC07-6CC9-4290-A56B-6422F1B8682A}" destId="{04799F29-2223-4CE7-9075-60D9BACB9C11}" srcOrd="6" destOrd="0" presId="urn:microsoft.com/office/officeart/2005/8/layout/list1"/>
    <dgm:cxn modelId="{93868EFA-1076-4CDB-AA3D-235BA7468FDF}" type="presParOf" srcId="{ED51FC07-6CC9-4290-A56B-6422F1B8682A}" destId="{2F9FEE3B-6B90-4200-9361-CFF3620AB436}" srcOrd="7" destOrd="0" presId="urn:microsoft.com/office/officeart/2005/8/layout/list1"/>
    <dgm:cxn modelId="{12DFC83F-D4C7-4AA5-9859-825521E8CCC4}" type="presParOf" srcId="{ED51FC07-6CC9-4290-A56B-6422F1B8682A}" destId="{FCF5F922-65D2-40AE-BE6A-8FF01EA58B3B}" srcOrd="8" destOrd="0" presId="urn:microsoft.com/office/officeart/2005/8/layout/list1"/>
    <dgm:cxn modelId="{D5ED9CF4-7F89-48E5-9B75-8C255427360C}" type="presParOf" srcId="{FCF5F922-65D2-40AE-BE6A-8FF01EA58B3B}" destId="{13E044E7-7A4D-4796-9615-2214503E13A6}" srcOrd="0" destOrd="0" presId="urn:microsoft.com/office/officeart/2005/8/layout/list1"/>
    <dgm:cxn modelId="{7DAAAF4A-1DE4-4EF6-AA15-899256160EC7}" type="presParOf" srcId="{FCF5F922-65D2-40AE-BE6A-8FF01EA58B3B}" destId="{A840093C-7916-46CF-BB35-A305A6DBEF8B}" srcOrd="1" destOrd="0" presId="urn:microsoft.com/office/officeart/2005/8/layout/list1"/>
    <dgm:cxn modelId="{D84D6845-649A-4EBA-824B-01E9614727B3}" type="presParOf" srcId="{ED51FC07-6CC9-4290-A56B-6422F1B8682A}" destId="{05960AF8-63B0-45D7-A38A-43E1B00DDECF}" srcOrd="9" destOrd="0" presId="urn:microsoft.com/office/officeart/2005/8/layout/list1"/>
    <dgm:cxn modelId="{DCA36E33-39F0-4877-82E1-14CA89DBCEC3}" type="presParOf" srcId="{ED51FC07-6CC9-4290-A56B-6422F1B8682A}" destId="{1A5563CE-4F3E-4F63-BBD4-35F1C512B2C7}" srcOrd="10" destOrd="0" presId="urn:microsoft.com/office/officeart/2005/8/layout/list1"/>
    <dgm:cxn modelId="{BCB653F0-DBF6-4265-8D6F-1764D1FE35D4}" type="presParOf" srcId="{ED51FC07-6CC9-4290-A56B-6422F1B8682A}" destId="{41BA5168-2FC8-4417-80E0-58A128CA228F}" srcOrd="11" destOrd="0" presId="urn:microsoft.com/office/officeart/2005/8/layout/list1"/>
    <dgm:cxn modelId="{5374D91E-A0C2-4739-A7DB-7641F60A3170}" type="presParOf" srcId="{ED51FC07-6CC9-4290-A56B-6422F1B8682A}" destId="{4D5C0A69-CE03-4CDB-B195-ADA01AB3EB99}" srcOrd="12" destOrd="0" presId="urn:microsoft.com/office/officeart/2005/8/layout/list1"/>
    <dgm:cxn modelId="{337F8809-9465-446E-A230-2BE06C79100F}" type="presParOf" srcId="{4D5C0A69-CE03-4CDB-B195-ADA01AB3EB99}" destId="{DEDBFBE8-790A-45C7-94F7-2D02D4C74066}" srcOrd="0" destOrd="0" presId="urn:microsoft.com/office/officeart/2005/8/layout/list1"/>
    <dgm:cxn modelId="{188DE3E6-E83C-420C-BBAD-69053BDC8633}" type="presParOf" srcId="{4D5C0A69-CE03-4CDB-B195-ADA01AB3EB99}" destId="{6EDA3725-04A2-4FC9-8283-13D3C50CCEFE}" srcOrd="1" destOrd="0" presId="urn:microsoft.com/office/officeart/2005/8/layout/list1"/>
    <dgm:cxn modelId="{10E0484F-A4FF-41B5-8E5D-0EAA4592B2F6}" type="presParOf" srcId="{ED51FC07-6CC9-4290-A56B-6422F1B8682A}" destId="{19C4A281-543A-43C3-8919-B4E4033D3B89}" srcOrd="13" destOrd="0" presId="urn:microsoft.com/office/officeart/2005/8/layout/list1"/>
    <dgm:cxn modelId="{A7239553-444D-4E70-A3A2-53D029D6F636}" type="presParOf" srcId="{ED51FC07-6CC9-4290-A56B-6422F1B8682A}" destId="{2CE58D8E-C49B-4FDE-8004-E0949DB9DFE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E0974-7E4F-4829-B496-AE8670A05B76}">
      <dsp:nvSpPr>
        <dsp:cNvPr id="0" name=""/>
        <dsp:cNvSpPr/>
      </dsp:nvSpPr>
      <dsp:spPr>
        <a:xfrm>
          <a:off x="2313021" y="0"/>
          <a:ext cx="2447317" cy="244731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Confidencialidade</a:t>
          </a:r>
        </a:p>
      </dsp:txBody>
      <dsp:txXfrm>
        <a:off x="2924850" y="1223659"/>
        <a:ext cx="1223659" cy="1223658"/>
      </dsp:txXfrm>
    </dsp:sp>
    <dsp:sp modelId="{62885469-B291-481F-ACA5-65AD6AC40B56}">
      <dsp:nvSpPr>
        <dsp:cNvPr id="0" name=""/>
        <dsp:cNvSpPr/>
      </dsp:nvSpPr>
      <dsp:spPr>
        <a:xfrm>
          <a:off x="1089362" y="2447317"/>
          <a:ext cx="2447317" cy="244731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Disponibilidade</a:t>
          </a:r>
        </a:p>
      </dsp:txBody>
      <dsp:txXfrm>
        <a:off x="1701191" y="3670976"/>
        <a:ext cx="1223659" cy="1223658"/>
      </dsp:txXfrm>
    </dsp:sp>
    <dsp:sp modelId="{65081957-07C0-4605-80A4-E92B77D11A88}">
      <dsp:nvSpPr>
        <dsp:cNvPr id="0" name=""/>
        <dsp:cNvSpPr/>
      </dsp:nvSpPr>
      <dsp:spPr>
        <a:xfrm rot="10800000">
          <a:off x="2313021" y="2447317"/>
          <a:ext cx="2447317" cy="244731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Informação</a:t>
          </a:r>
        </a:p>
      </dsp:txBody>
      <dsp:txXfrm rot="10800000">
        <a:off x="2924850" y="2447317"/>
        <a:ext cx="1223659" cy="1223658"/>
      </dsp:txXfrm>
    </dsp:sp>
    <dsp:sp modelId="{EEAE6CFE-2E89-4C16-9418-EB1B2EE219E1}">
      <dsp:nvSpPr>
        <dsp:cNvPr id="0" name=""/>
        <dsp:cNvSpPr/>
      </dsp:nvSpPr>
      <dsp:spPr>
        <a:xfrm>
          <a:off x="3536680" y="2447317"/>
          <a:ext cx="2447317" cy="244731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Integridade</a:t>
          </a:r>
        </a:p>
      </dsp:txBody>
      <dsp:txXfrm>
        <a:off x="4148509" y="3670976"/>
        <a:ext cx="1223659" cy="1223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9F99F-B4F5-4C58-A467-AD73CAE6EC61}">
      <dsp:nvSpPr>
        <dsp:cNvPr id="0" name=""/>
        <dsp:cNvSpPr/>
      </dsp:nvSpPr>
      <dsp:spPr>
        <a:xfrm>
          <a:off x="0" y="461037"/>
          <a:ext cx="9422837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317" tIns="333248" rIns="7313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Todas solicitações precisam de credenciais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SSL/TLS deve ser utilizado em qualquer processo de autenticação</a:t>
          </a:r>
        </a:p>
      </dsp:txBody>
      <dsp:txXfrm>
        <a:off x="0" y="461037"/>
        <a:ext cx="9422837" cy="932400"/>
      </dsp:txXfrm>
    </dsp:sp>
    <dsp:sp modelId="{94FB6206-372C-425F-9829-D5D30F9CA07E}">
      <dsp:nvSpPr>
        <dsp:cNvPr id="0" name=""/>
        <dsp:cNvSpPr/>
      </dsp:nvSpPr>
      <dsp:spPr>
        <a:xfrm>
          <a:off x="471141" y="224877"/>
          <a:ext cx="6595985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13" tIns="0" rIns="24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HTTP é um protocolo sem controle de estado de sessão</a:t>
          </a:r>
        </a:p>
      </dsp:txBody>
      <dsp:txXfrm>
        <a:off x="494198" y="247934"/>
        <a:ext cx="6549871" cy="426206"/>
      </dsp:txXfrm>
    </dsp:sp>
    <dsp:sp modelId="{04799F29-2223-4CE7-9075-60D9BACB9C11}">
      <dsp:nvSpPr>
        <dsp:cNvPr id="0" name=""/>
        <dsp:cNvSpPr/>
      </dsp:nvSpPr>
      <dsp:spPr>
        <a:xfrm>
          <a:off x="0" y="1706236"/>
          <a:ext cx="9422837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317" tIns="333248" rIns="7313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ID de sessão é utilizado para monitorar o estado uma vez que o protocolo não faz, e</a:t>
          </a:r>
          <a:r>
            <a:rPr lang="pt-BR" sz="1600" kern="1200" dirty="0"/>
            <a:t> esta informação é tão boa quanto credenciais para um atacante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ID de sessão é normalmente exposto, na rede, no </a:t>
          </a:r>
          <a:r>
            <a:rPr lang="en-US" sz="1600" i="1" kern="1200" dirty="0"/>
            <a:t>browser,</a:t>
          </a:r>
          <a:r>
            <a:rPr lang="en-US" sz="1600" kern="1200" dirty="0"/>
            <a:t> em logs, etc.</a:t>
          </a:r>
        </a:p>
      </dsp:txBody>
      <dsp:txXfrm>
        <a:off x="0" y="1706236"/>
        <a:ext cx="9422837" cy="1159200"/>
      </dsp:txXfrm>
    </dsp:sp>
    <dsp:sp modelId="{68EF5B30-57B1-4A5F-9D1B-2F632ADB504A}">
      <dsp:nvSpPr>
        <dsp:cNvPr id="0" name=""/>
        <dsp:cNvSpPr/>
      </dsp:nvSpPr>
      <dsp:spPr>
        <a:xfrm>
          <a:off x="471141" y="1479837"/>
          <a:ext cx="6595985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13" tIns="0" rIns="24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Gestão de falha de sessão</a:t>
          </a:r>
        </a:p>
      </dsp:txBody>
      <dsp:txXfrm>
        <a:off x="494198" y="1502894"/>
        <a:ext cx="6549871" cy="426206"/>
      </dsp:txXfrm>
    </dsp:sp>
    <dsp:sp modelId="{1A5563CE-4F3E-4F63-BBD4-35F1C512B2C7}">
      <dsp:nvSpPr>
        <dsp:cNvPr id="0" name=""/>
        <dsp:cNvSpPr/>
      </dsp:nvSpPr>
      <dsp:spPr>
        <a:xfrm>
          <a:off x="0" y="3197757"/>
          <a:ext cx="942283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317" tIns="333248" rIns="7313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Alteração de senha, recuperação de senha, pergunta secreta, logout, endereço de e-mail, etc.</a:t>
          </a:r>
          <a:endParaRPr lang="en-US" sz="1600" kern="1200" dirty="0"/>
        </a:p>
      </dsp:txBody>
      <dsp:txXfrm>
        <a:off x="0" y="3197757"/>
        <a:ext cx="9422837" cy="680400"/>
      </dsp:txXfrm>
    </dsp:sp>
    <dsp:sp modelId="{A840093C-7916-46CF-BB35-A305A6DBEF8B}">
      <dsp:nvSpPr>
        <dsp:cNvPr id="0" name=""/>
        <dsp:cNvSpPr/>
      </dsp:nvSpPr>
      <dsp:spPr>
        <a:xfrm>
          <a:off x="471141" y="2961597"/>
          <a:ext cx="6595985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13" tIns="0" rIns="24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Cuidado com </a:t>
          </a:r>
          <a:r>
            <a:rPr lang="en-US" sz="1600" b="1" i="1" kern="1200" dirty="0"/>
            <a:t>side-doors</a:t>
          </a:r>
        </a:p>
      </dsp:txBody>
      <dsp:txXfrm>
        <a:off x="494198" y="2984654"/>
        <a:ext cx="6549871" cy="426206"/>
      </dsp:txXfrm>
    </dsp:sp>
    <dsp:sp modelId="{2CE58D8E-C49B-4FDE-8004-E0949DB9DFE4}">
      <dsp:nvSpPr>
        <dsp:cNvPr id="0" name=""/>
        <dsp:cNvSpPr/>
      </dsp:nvSpPr>
      <dsp:spPr>
        <a:xfrm>
          <a:off x="0" y="4200717"/>
          <a:ext cx="942283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317" tIns="333248" rIns="7313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Contas de usuários comprometidas  ou sessões de usuários seqüestradas (session </a:t>
          </a:r>
          <a:r>
            <a:rPr lang="en-US" sz="1600" i="1" kern="1200" dirty="0"/>
            <a:t>hijack</a:t>
          </a:r>
          <a:r>
            <a:rPr lang="en-US" sz="1600" kern="1200" dirty="0"/>
            <a:t>)</a:t>
          </a:r>
          <a:endParaRPr lang="en-US" sz="1600" i="1" kern="1200" dirty="0"/>
        </a:p>
      </dsp:txBody>
      <dsp:txXfrm>
        <a:off x="0" y="4200717"/>
        <a:ext cx="9422837" cy="680400"/>
      </dsp:txXfrm>
    </dsp:sp>
    <dsp:sp modelId="{6EDA3725-04A2-4FC9-8283-13D3C50CCEFE}">
      <dsp:nvSpPr>
        <dsp:cNvPr id="0" name=""/>
        <dsp:cNvSpPr/>
      </dsp:nvSpPr>
      <dsp:spPr>
        <a:xfrm>
          <a:off x="471141" y="3964557"/>
          <a:ext cx="6595985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13" tIns="0" rIns="24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Impacto típico</a:t>
          </a:r>
        </a:p>
      </dsp:txBody>
      <dsp:txXfrm>
        <a:off x="494198" y="3987614"/>
        <a:ext cx="654987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7671904-DEA4-46BC-87E4-B443DF40A1E8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FE2DCA2-712D-44BF-B3D8-E195042C72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584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5C26839-D5C6-49C5-869B-535E28601C7A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9CC331-4CD1-410F-A14E-C6C03AC65DC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60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01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5209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81188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746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8388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520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8027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9437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990806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8160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1987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109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579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16673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7193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14894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816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6155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954125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6219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5847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0601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0326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516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921955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0744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867367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0752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189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5226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63718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5743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96689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323358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354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59770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13697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62970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7056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051410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01021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5508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9559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0016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1296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459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480555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692707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934657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05403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46961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884329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9133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723338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95696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74596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201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393592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53853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470871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85953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35355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911504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2336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624925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32266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8076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86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58774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274030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48040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591508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358596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216021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16211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93947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95325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679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8264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93196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91104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67790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337039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69618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436787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7707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3847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30745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32223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2473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44906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21032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640051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98554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268269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08304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47730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39019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63826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881261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803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945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66435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85187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675162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988294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018923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21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97018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64528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43916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199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12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13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70555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05972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127410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900273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100905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C0AE1-5DB3-48E2-8FEE-2640194C7CA0}" type="slidenum">
              <a:rPr lang="pt-BR" smtClean="0"/>
              <a:pPr/>
              <a:t>204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84903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184210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693782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99188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36665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209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6822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376112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77609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232425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85699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54376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17434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5622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17602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362983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320167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3151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98617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685571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005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930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7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425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0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Preventivo:</a:t>
            </a:r>
            <a:r>
              <a:rPr lang="pt-BR" b="0" baseline="0" dirty="0"/>
              <a:t> utilizados para prevenir as vulnerabilidades de serem exploradas. Ex: separação de tarefas, documentação adequada, controle físico de ativos, mecanismos de autorização.</a:t>
            </a:r>
          </a:p>
          <a:p>
            <a:r>
              <a:rPr lang="pt-BR" b="1" baseline="0" dirty="0"/>
              <a:t>Detetive:</a:t>
            </a:r>
            <a:r>
              <a:rPr lang="pt-BR" b="0" baseline="0" dirty="0"/>
              <a:t> quando os controles preventivos falham, a vulnerabilidade pode ser explorada. Nesse momento controles que podem detectar a presença de um ataque são usados. Ex: </a:t>
            </a:r>
            <a:r>
              <a:rPr lang="pt-BR" b="0" baseline="0" dirty="0" err="1"/>
              <a:t>logs</a:t>
            </a:r>
            <a:r>
              <a:rPr lang="pt-BR" b="0" baseline="0" dirty="0"/>
              <a:t>, auditoria.</a:t>
            </a:r>
          </a:p>
          <a:p>
            <a:r>
              <a:rPr lang="pt-BR" b="1" baseline="0" dirty="0"/>
              <a:t>Corretivo: </a:t>
            </a:r>
            <a:r>
              <a:rPr lang="pt-BR" b="0" baseline="0" dirty="0"/>
              <a:t>controles corretivos corrigem o sistema após uma vulnerabilidade ser explorada. Ex: backups</a:t>
            </a:r>
          </a:p>
          <a:p>
            <a:r>
              <a:rPr lang="pt-BR" b="1" baseline="0" dirty="0"/>
              <a:t>Compensatório: </a:t>
            </a:r>
            <a:r>
              <a:rPr lang="pt-BR" b="0" baseline="0" dirty="0"/>
              <a:t>são projetados para agir quando os controles primários falham. São implementados como no contexto da defesa em camadas. </a:t>
            </a:r>
          </a:p>
          <a:p>
            <a:r>
              <a:rPr lang="pt-BR" b="1" baseline="0" dirty="0"/>
              <a:t>Controle de Framework:</a:t>
            </a:r>
            <a:r>
              <a:rPr lang="pt-BR" b="0" baseline="0" dirty="0"/>
              <a:t> como a ação de gerenciar riscos é complexa, a utilização de um framework é sempre necessária. 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91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316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Gestão qualitativa:</a:t>
            </a:r>
            <a:r>
              <a:rPr lang="pt-BR" b="0" dirty="0"/>
              <a:t> esta análise utiliza o julgamento e experiência de </a:t>
            </a:r>
            <a:r>
              <a:rPr lang="pt-BR" b="0" dirty="0" err="1"/>
              <a:t>experts</a:t>
            </a:r>
            <a:r>
              <a:rPr lang="pt-BR" b="0" dirty="0"/>
              <a:t> para determinar o nível</a:t>
            </a:r>
            <a:r>
              <a:rPr lang="pt-BR" b="0" baseline="0" dirty="0"/>
              <a:t> de exposição. Nesta análise dois elementos são utilizados: o impacto da ameaça e a probabilidade dela ocorrer. Então riscos são organizados em baixo, médio, alto e assim as prioridades de ação são definidas. </a:t>
            </a:r>
          </a:p>
          <a:p>
            <a:endParaRPr lang="pt-BR" b="0" baseline="0" dirty="0"/>
          </a:p>
          <a:p>
            <a:r>
              <a:rPr lang="pt-BR" b="1" baseline="0" dirty="0"/>
              <a:t>Matriz:</a:t>
            </a:r>
            <a:r>
              <a:rPr lang="pt-BR" b="0" baseline="0" dirty="0"/>
              <a:t> é uma das formas mais simples. Do lado esquerda você lista os serviços e nas demais colunas você classifica quanto ao nível do risco. </a:t>
            </a:r>
            <a:r>
              <a:rPr lang="pt-BR" b="0" baseline="0" dirty="0" err="1"/>
              <a:t>Low</a:t>
            </a:r>
            <a:r>
              <a:rPr lang="pt-BR" b="0" baseline="0" dirty="0"/>
              <a:t>, </a:t>
            </a:r>
            <a:r>
              <a:rPr lang="pt-BR" b="0" baseline="0" dirty="0" err="1"/>
              <a:t>Medium</a:t>
            </a:r>
            <a:r>
              <a:rPr lang="pt-BR" b="0" baseline="0" dirty="0"/>
              <a:t>, </a:t>
            </a:r>
            <a:r>
              <a:rPr lang="pt-BR" b="0" baseline="0" dirty="0" err="1"/>
              <a:t>Hihgh</a:t>
            </a:r>
            <a:r>
              <a:rPr lang="pt-BR" b="0" baseline="0" dirty="0"/>
              <a:t>.</a:t>
            </a:r>
          </a:p>
          <a:p>
            <a:endParaRPr lang="pt-BR" b="0" baseline="0" dirty="0"/>
          </a:p>
          <a:p>
            <a:r>
              <a:rPr lang="pt-BR" b="1" baseline="0" dirty="0"/>
              <a:t>FMEA: </a:t>
            </a:r>
            <a:r>
              <a:rPr lang="pt-BR" b="0" baseline="0" dirty="0"/>
              <a:t>é uma metodologia para avaliação de falhas e seus efeitos num dado sistema. Originalmente desenvolvido pelos militares norte americanos e melhorado pela NASA. Funciona da seguinte maneira, para cada risco é atribuído um número de 1 a 10, onde 10 é algo catastrófico. Este processo é feito 3 vezes. Severidade, probabilidade de ocorrência, detecção. Após definir esses 3 números, os mesmos são multiplicados. Então a escala fica entre 1 a 1000, valores acima de 200 são considerados importantes e deve-se dar a devida atenção.   </a:t>
            </a:r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0" dirty="0"/>
              <a:t>Gerências</a:t>
            </a:r>
            <a:r>
              <a:rPr lang="pt-BR" b="0" baseline="0" dirty="0"/>
              <a:t> lidam diariamente com o balanceamento entre operações diárias, iniciativas estratégicas e objetivos levando em consideração um conjunto de princípios para manter o controle da empresa. Um importante elemento da gestão de riscos é o cumprimento de leis e regulações. Então os termos </a:t>
            </a:r>
            <a:r>
              <a:rPr lang="pt-BR" b="0" baseline="0" dirty="0" err="1"/>
              <a:t>governance</a:t>
            </a:r>
            <a:r>
              <a:rPr lang="pt-BR" b="0" baseline="0" dirty="0"/>
              <a:t>, </a:t>
            </a:r>
            <a:r>
              <a:rPr lang="pt-BR" b="0" baseline="0" dirty="0" err="1"/>
              <a:t>risk</a:t>
            </a:r>
            <a:r>
              <a:rPr lang="pt-BR" b="0" baseline="0" dirty="0"/>
              <a:t> management e </a:t>
            </a:r>
            <a:r>
              <a:rPr lang="pt-BR" b="0" baseline="0" dirty="0" err="1"/>
              <a:t>compliance</a:t>
            </a:r>
            <a:r>
              <a:rPr lang="pt-BR" b="0" baseline="0" dirty="0"/>
              <a:t> são usados sinonimamente e quando combinados viram GRC. </a:t>
            </a:r>
          </a:p>
          <a:p>
            <a:endParaRPr lang="pt-BR" b="0" baseline="0" dirty="0"/>
          </a:p>
          <a:p>
            <a:r>
              <a:rPr lang="pt-BR" b="1" baseline="0" dirty="0"/>
              <a:t>Regulações e </a:t>
            </a:r>
            <a:r>
              <a:rPr lang="pt-BR" b="1" baseline="0" dirty="0" err="1"/>
              <a:t>compliance</a:t>
            </a:r>
            <a:r>
              <a:rPr lang="pt-BR" b="1" baseline="0" dirty="0"/>
              <a:t>:</a:t>
            </a:r>
            <a:r>
              <a:rPr lang="pt-BR" b="0" baseline="0" dirty="0"/>
              <a:t> gerência tem a responsabilidade de assegurar o cumprimento de </a:t>
            </a:r>
            <a:r>
              <a:rPr lang="pt-BR" b="0" baseline="0" dirty="0" err="1"/>
              <a:t>compliances</a:t>
            </a:r>
            <a:r>
              <a:rPr lang="pt-BR" b="0" baseline="0" dirty="0"/>
              <a:t>. Esses requerimentos vão mudar dependendo do tipo de negócio que a empresa exerce. </a:t>
            </a:r>
          </a:p>
          <a:p>
            <a:pPr algn="l"/>
            <a:r>
              <a:rPr lang="pt-BR" b="1" baseline="0" dirty="0"/>
              <a:t>Leis:</a:t>
            </a:r>
            <a:r>
              <a:rPr lang="pt-BR" b="0" baseline="0" dirty="0"/>
              <a:t> governança inclui o ato de gerenciar os riscos relacionado a leis. Duas leis que tem um risco grande e que se deve ter atenção é a propriedade intelectual e o vazamento de dados sensíveis. </a:t>
            </a:r>
          </a:p>
          <a:p>
            <a:pPr algn="l"/>
            <a:r>
              <a:rPr lang="pt-BR" b="1" baseline="0" dirty="0"/>
              <a:t>Padrões:</a:t>
            </a:r>
            <a:r>
              <a:rPr lang="pt-BR" b="0" baseline="0" dirty="0"/>
              <a:t> são normas estabelecidas por determinadas instituições que visam a aplicação das boas práticas. O objetivo final dessas normas é garantir um determinado nível de qualidade.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0" dirty="0"/>
              <a:t>Quando</a:t>
            </a:r>
            <a:r>
              <a:rPr lang="pt-BR" b="0" baseline="0" dirty="0"/>
              <a:t> código antigos são reutilizados, eles precisam ser submetidos ao mesmo processo de analise de vulnerabilidade que o código novo em desenvolvimento. 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9124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446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777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0410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4568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/>
              <a:t>Confidencialidade: </a:t>
            </a:r>
            <a:r>
              <a:rPr lang="pt-BR" b="0" dirty="0"/>
              <a:t>a política</a:t>
            </a:r>
            <a:r>
              <a:rPr lang="pt-BR" b="0" baseline="0" dirty="0"/>
              <a:t> vai definir os requerimentos sobre </a:t>
            </a:r>
            <a:r>
              <a:rPr lang="pt-BR" b="1" baseline="0" dirty="0"/>
              <a:t>quem</a:t>
            </a:r>
            <a:r>
              <a:rPr lang="pt-BR" b="0" baseline="0" dirty="0"/>
              <a:t> pode compartilhar o </a:t>
            </a:r>
            <a:r>
              <a:rPr lang="pt-BR" b="1" baseline="0" dirty="0"/>
              <a:t>quê</a:t>
            </a:r>
            <a:r>
              <a:rPr lang="pt-BR" b="0" baseline="0" dirty="0"/>
              <a:t> entre quais </a:t>
            </a:r>
            <a:r>
              <a:rPr lang="pt-BR" b="0" baseline="0" dirty="0" err="1"/>
              <a:t>endpoints</a:t>
            </a:r>
            <a:r>
              <a:rPr lang="pt-BR" b="0" baseline="0" dirty="0"/>
              <a:t>. Então o ponto chave é: determinar quem são os usuários autorizados, quais informações eles tem acesso; quais mecanismos devem ser utilizados para impor confidencialidade (criptografia); e quais são os requerimentos do negócio com respeito a coleção, transferência, armazenamento dos dados com respeito a confidencialidade. </a:t>
            </a:r>
          </a:p>
          <a:p>
            <a:pPr algn="l"/>
            <a:r>
              <a:rPr lang="pt-BR" b="1" baseline="0" dirty="0"/>
              <a:t>Integridade:</a:t>
            </a:r>
            <a:r>
              <a:rPr lang="pt-BR" b="0" baseline="0" dirty="0"/>
              <a:t> a política deve definir </a:t>
            </a:r>
            <a:r>
              <a:rPr lang="pt-BR" b="1" baseline="0" dirty="0"/>
              <a:t>quem</a:t>
            </a:r>
            <a:r>
              <a:rPr lang="pt-BR" b="0" baseline="0" dirty="0"/>
              <a:t> está autorizado a alterar o </a:t>
            </a:r>
            <a:r>
              <a:rPr lang="pt-BR" b="1" baseline="0" dirty="0"/>
              <a:t>quê </a:t>
            </a:r>
            <a:r>
              <a:rPr lang="pt-BR" b="0" baseline="0" dirty="0"/>
              <a:t>e o que será usado para impor esta política. Então os requerimentos serão: quem está autorizado a alterar dados específicos; mecanismo que serão utilizados para impor os requisitos de integridade (</a:t>
            </a:r>
            <a:r>
              <a:rPr lang="pt-BR" b="0" baseline="0" dirty="0" err="1"/>
              <a:t>algoritimos</a:t>
            </a:r>
            <a:r>
              <a:rPr lang="pt-BR" b="0" baseline="0" dirty="0"/>
              <a:t> de </a:t>
            </a:r>
            <a:r>
              <a:rPr lang="pt-BR" b="0" baseline="0" dirty="0" err="1"/>
              <a:t>hashing</a:t>
            </a:r>
            <a:r>
              <a:rPr lang="pt-BR" b="0" baseline="0" dirty="0"/>
              <a:t>); e quais são os requerimentos do negócio com respeito a coleção, transferência, armazenamento dos dados com respeito a integridade.</a:t>
            </a:r>
          </a:p>
          <a:p>
            <a:pPr algn="l"/>
            <a:r>
              <a:rPr lang="pt-BR" b="1" dirty="0"/>
              <a:t>Disponibilidade: </a:t>
            </a:r>
            <a:r>
              <a:rPr lang="pt-BR" b="0" dirty="0"/>
              <a:t>determinação do acesso é o que esta política vai</a:t>
            </a:r>
            <a:r>
              <a:rPr lang="pt-BR" b="0" baseline="0" dirty="0"/>
              <a:t> definir. Requerimentos: mecanismos para conter ataques de </a:t>
            </a:r>
            <a:r>
              <a:rPr lang="pt-BR" b="0" baseline="0" dirty="0" err="1"/>
              <a:t>DoS</a:t>
            </a:r>
            <a:r>
              <a:rPr lang="pt-BR" b="0" baseline="0" dirty="0"/>
              <a:t>, negar acesso ao sistema a usuários não autorizados, quais os requerimentos quanto a disponibilidade? 24x7? Só no horário comercial? Quais técnicas de redundância? </a:t>
            </a:r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defTabSz="990752">
              <a:defRPr/>
            </a:pPr>
            <a:r>
              <a:rPr lang="pt-BR" b="1" baseline="0" dirty="0"/>
              <a:t>Autenticação:</a:t>
            </a:r>
            <a:r>
              <a:rPr lang="pt-BR" b="0" baseline="0" dirty="0"/>
              <a:t> identificação e autorização. Determinar os critérios para identificar os usuários e o processo de autenticação. Requerimentos: mecanismo para identificação, gerenciamento de identidades (incluindo reafirmação), método para gerência de autenticação, qual a robustez do método de autenticação.</a:t>
            </a:r>
          </a:p>
          <a:p>
            <a:pPr defTabSz="990752">
              <a:defRPr/>
            </a:pPr>
            <a:r>
              <a:rPr lang="pt-BR" b="1" baseline="0" dirty="0"/>
              <a:t>Autorização:</a:t>
            </a:r>
            <a:r>
              <a:rPr lang="pt-BR" b="0" baseline="0" dirty="0"/>
              <a:t> uma vez que o usuário passa pelo processo de autenticação, ele deve passar então pelo de autorização. Uma abordagem sujeito objeto deve ser usada nesse momento. Um sujeito é um usuário que foi autenticado, um objeto é o item que o usuário deseja realizar uma ação (pode ser um arquivo, um sistema, uma entrada num DB, um site). Então a autorização implementa o controle de acesso.</a:t>
            </a:r>
          </a:p>
          <a:p>
            <a:pPr defTabSz="990752">
              <a:defRPr/>
            </a:pPr>
            <a:r>
              <a:rPr lang="pt-BR" b="1" baseline="0" dirty="0"/>
              <a:t>	MAC (</a:t>
            </a:r>
            <a:r>
              <a:rPr lang="pt-BR" b="1" baseline="0" dirty="0" err="1"/>
              <a:t>Mandatory</a:t>
            </a:r>
            <a:r>
              <a:rPr lang="pt-BR" b="1" baseline="0" dirty="0"/>
              <a:t> Access </a:t>
            </a:r>
            <a:r>
              <a:rPr lang="pt-BR" b="1" baseline="0" dirty="0" err="1"/>
              <a:t>Control</a:t>
            </a:r>
            <a:r>
              <a:rPr lang="pt-BR" b="1" baseline="0" dirty="0"/>
              <a:t>):</a:t>
            </a:r>
            <a:r>
              <a:rPr lang="pt-BR" b="0" baseline="0" dirty="0"/>
              <a:t> o acesso é determinado pelo sistema operacional e não pelo proprietário do recurso. </a:t>
            </a:r>
            <a:r>
              <a:rPr lang="pt-BR" sz="1300" dirty="0"/>
              <a:t>Este controle é 	utilizado em sistemas de múltiplos níveis com dados altamente sensíveis. </a:t>
            </a:r>
            <a:r>
              <a:rPr lang="pt-BR" b="0" baseline="0" dirty="0"/>
              <a:t> </a:t>
            </a:r>
            <a:endParaRPr lang="pt-BR" b="1" baseline="0" dirty="0"/>
          </a:p>
          <a:p>
            <a:pPr defTabSz="990752">
              <a:defRPr/>
            </a:pPr>
            <a:r>
              <a:rPr lang="pt-BR" b="1" baseline="0" dirty="0"/>
              <a:t>	DAC (</a:t>
            </a:r>
            <a:r>
              <a:rPr lang="pt-BR" b="1" baseline="0" dirty="0" err="1"/>
              <a:t>Discretionary</a:t>
            </a:r>
            <a:r>
              <a:rPr lang="pt-BR" b="1" baseline="0" dirty="0"/>
              <a:t> Access </a:t>
            </a:r>
            <a:r>
              <a:rPr lang="pt-BR" b="1" baseline="0" dirty="0" err="1"/>
              <a:t>Control</a:t>
            </a:r>
            <a:r>
              <a:rPr lang="pt-BR" b="1" baseline="0" dirty="0"/>
              <a:t>): </a:t>
            </a:r>
            <a:r>
              <a:rPr lang="pt-BR" sz="1300" dirty="0"/>
              <a:t>No controle de acesso discricionário, a política de controle de acesso é determinada pelo proprietário do 	recurso (um arquivo, por exemplo). O proprietário do recurso decide quem tem permissão de acesso em determinado recurso e qual privilégio ele 	tem.</a:t>
            </a:r>
            <a:endParaRPr lang="pt-BR" b="1" baseline="0" dirty="0"/>
          </a:p>
          <a:p>
            <a:pPr defTabSz="990752">
              <a:defRPr/>
            </a:pPr>
            <a:r>
              <a:rPr lang="pt-BR" b="1" baseline="0" dirty="0"/>
              <a:t>	Role AC:</a:t>
            </a:r>
            <a:r>
              <a:rPr lang="pt-BR" b="0" baseline="0" dirty="0"/>
              <a:t> as regras de </a:t>
            </a:r>
            <a:r>
              <a:rPr lang="pt-BR" b="0" baseline="0" dirty="0" err="1"/>
              <a:t>Acess</a:t>
            </a:r>
            <a:r>
              <a:rPr lang="pt-BR" b="0" baseline="0" dirty="0"/>
              <a:t> </a:t>
            </a:r>
            <a:r>
              <a:rPr lang="pt-BR" b="0" baseline="0" dirty="0" err="1"/>
              <a:t>Control</a:t>
            </a:r>
            <a:r>
              <a:rPr lang="pt-BR" b="0" baseline="0" dirty="0"/>
              <a:t> são configuradas de acordo com o cargo. Então os usuários receberão as permissões necessárias para 	efetuar suas tarefas.</a:t>
            </a:r>
          </a:p>
          <a:p>
            <a:pPr defTabSz="990752">
              <a:defRPr/>
            </a:pPr>
            <a:r>
              <a:rPr lang="pt-BR" b="1" baseline="0" dirty="0"/>
              <a:t>	</a:t>
            </a:r>
            <a:r>
              <a:rPr lang="pt-BR" b="1" baseline="0" dirty="0" err="1"/>
              <a:t>Rule</a:t>
            </a:r>
            <a:r>
              <a:rPr lang="pt-BR" b="1" baseline="0" dirty="0"/>
              <a:t> AC:</a:t>
            </a:r>
            <a:r>
              <a:rPr lang="pt-BR" b="0" baseline="0" dirty="0"/>
              <a:t> são regras impostas ao objeto. Um exemplo dela seria “após horário comercial, ninguém terá acesso ao arquivo  de folha de 	pagamento”.</a:t>
            </a:r>
          </a:p>
          <a:p>
            <a:pPr defTabSz="990752">
              <a:defRPr/>
            </a:pPr>
            <a:r>
              <a:rPr lang="pt-BR" b="1" baseline="0" dirty="0"/>
              <a:t>Auditoria: </a:t>
            </a:r>
            <a:r>
              <a:rPr lang="pt-BR" b="0" baseline="0" dirty="0"/>
              <a:t>vai depender dos riscos e dos requerimentos da organização. Determinação do que deve ser detectado/monitorado. Tentativas de </a:t>
            </a:r>
            <a:r>
              <a:rPr lang="pt-BR" b="0" baseline="0" dirty="0" err="1"/>
              <a:t>login</a:t>
            </a:r>
            <a:r>
              <a:rPr lang="pt-BR" b="0" baseline="0" dirty="0"/>
              <a:t>? Se um funcionário está acessado arquivos que não deve? Etc.</a:t>
            </a:r>
            <a:endParaRPr lang="pt-BR" b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dirty="0"/>
              <a:t>Dados</a:t>
            </a:r>
            <a:r>
              <a:rPr lang="pt-BR" b="0" baseline="0" dirty="0"/>
              <a:t> podem ser classificados em diferentes maneiras, quanto ao seu estado, seu uso ou sua importância para a empresa. É importante entender todos os aspectos de classificação de dados antes de determinar como o mesmo deve ser manipulado e o nível de proteção que deve ser utilizado. </a:t>
            </a:r>
          </a:p>
          <a:p>
            <a:pPr algn="l"/>
            <a:endParaRPr lang="pt-BR" b="0" baseline="0" dirty="0"/>
          </a:p>
          <a:p>
            <a:pPr algn="l"/>
            <a:r>
              <a:rPr lang="pt-BR" b="0" baseline="0" dirty="0"/>
              <a:t>A classificação dos dados difere quanto ao estado, uso e risco de impacto. </a:t>
            </a:r>
          </a:p>
          <a:p>
            <a:pPr algn="l"/>
            <a:endParaRPr lang="pt-BR" b="0" baseline="0" dirty="0"/>
          </a:p>
          <a:p>
            <a:pPr algn="l"/>
            <a:r>
              <a:rPr lang="pt-BR" b="1" baseline="0" dirty="0"/>
              <a:t>Estados dos dados: </a:t>
            </a:r>
            <a:r>
              <a:rPr lang="pt-BR" b="0" baseline="0" dirty="0"/>
              <a:t>dados são estáticos e existem em diferentes estados. </a:t>
            </a:r>
            <a:r>
              <a:rPr lang="pt-BR" b="0" baseline="0" dirty="0" err="1"/>
              <a:t>At</a:t>
            </a:r>
            <a:r>
              <a:rPr lang="pt-BR" b="0" baseline="0" dirty="0"/>
              <a:t> </a:t>
            </a:r>
            <a:r>
              <a:rPr lang="pt-BR" b="0" baseline="0" dirty="0" err="1"/>
              <a:t>rest</a:t>
            </a:r>
            <a:r>
              <a:rPr lang="pt-BR" b="0" baseline="0" dirty="0"/>
              <a:t>, quando está armazenado. In </a:t>
            </a:r>
            <a:r>
              <a:rPr lang="pt-BR" b="0" baseline="0" dirty="0" err="1"/>
              <a:t>transit</a:t>
            </a:r>
            <a:r>
              <a:rPr lang="pt-BR" b="0" baseline="0" dirty="0"/>
              <a:t>, quando transmitido de uma localidade para outra. Alteração, quando alterado ou deletado.</a:t>
            </a:r>
          </a:p>
          <a:p>
            <a:pPr algn="l"/>
            <a:endParaRPr lang="pt-BR" b="0" baseline="0" dirty="0"/>
          </a:p>
          <a:p>
            <a:pPr algn="l"/>
            <a:r>
              <a:rPr lang="pt-BR" b="1" baseline="0" dirty="0"/>
              <a:t>Data </a:t>
            </a:r>
            <a:r>
              <a:rPr lang="pt-BR" b="1" baseline="0" dirty="0" err="1"/>
              <a:t>risk</a:t>
            </a:r>
            <a:r>
              <a:rPr lang="pt-BR" b="1" baseline="0" dirty="0"/>
              <a:t> </a:t>
            </a:r>
            <a:r>
              <a:rPr lang="pt-BR" b="1" baseline="0" dirty="0" err="1"/>
              <a:t>impact</a:t>
            </a:r>
            <a:r>
              <a:rPr lang="pt-BR" b="1" baseline="0" dirty="0"/>
              <a:t>: </a:t>
            </a:r>
            <a:r>
              <a:rPr lang="pt-BR" b="0" baseline="0" dirty="0"/>
              <a:t>dados podes ser classificados quanto ao risco associado a perda dos mesmos. 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752">
              <a:defRPr/>
            </a:pPr>
            <a:r>
              <a:rPr lang="pt-BR" b="0" dirty="0"/>
              <a:t>Dados</a:t>
            </a:r>
            <a:r>
              <a:rPr lang="pt-BR" b="0" baseline="0" dirty="0"/>
              <a:t> não pertencem a pessoas, eles são propriedade da empresa. Porém, por razões práticas, a propriedade dos dados serão atribuídas de acordo com o cargo/tarefa do empregado. </a:t>
            </a:r>
          </a:p>
          <a:p>
            <a:pPr defTabSz="990752">
              <a:defRPr/>
            </a:pPr>
            <a:endParaRPr lang="pt-BR" b="0" baseline="0" dirty="0"/>
          </a:p>
          <a:p>
            <a:pPr defTabSz="990752">
              <a:defRPr/>
            </a:pPr>
            <a:r>
              <a:rPr lang="pt-BR" b="1" baseline="0" dirty="0"/>
              <a:t>Dono dos dados: </a:t>
            </a:r>
            <a:r>
              <a:rPr lang="pt-BR" b="0" baseline="0" dirty="0"/>
              <a:t>é a pessoa responsável por determinar as permissões para os outros. Quem pode ler, escrever, alterar, deletar. Define as pessoas autorizadas, critérios de acesso, define os níveis apropriados de segurança.</a:t>
            </a:r>
          </a:p>
          <a:p>
            <a:pPr defTabSz="990752">
              <a:defRPr/>
            </a:pPr>
            <a:endParaRPr lang="pt-BR" b="0" baseline="0" dirty="0"/>
          </a:p>
          <a:p>
            <a:pPr defTabSz="990752">
              <a:defRPr/>
            </a:pPr>
            <a:r>
              <a:rPr lang="pt-BR" b="1" baseline="0" dirty="0"/>
              <a:t>Custódia de dados: </a:t>
            </a:r>
            <a:r>
              <a:rPr lang="pt-BR" b="0" baseline="0" dirty="0"/>
              <a:t>responsáveis por garantir que o processo de transporte, armazenamento e manipulação ocorra de maneira segura. Eles estão conscientes da política de gerenciamento de dados e são responsáveis por garantir que as políticas de segurança serão seguidas. </a:t>
            </a:r>
          </a:p>
          <a:p>
            <a:pPr defTabSz="990752">
              <a:defRPr/>
            </a:pPr>
            <a:endParaRPr lang="pt-BR" b="0" baseline="0" dirty="0"/>
          </a:p>
          <a:p>
            <a:pPr defTabSz="990752">
              <a:defRPr/>
            </a:pPr>
            <a:r>
              <a:rPr lang="pt-BR" b="0" baseline="0" dirty="0"/>
              <a:t>Exemplo, TSE -&gt; TRE -&gt; Colégios Eleitorais.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dirty="0"/>
              <a:t>Padrões</a:t>
            </a:r>
            <a:r>
              <a:rPr lang="pt-BR" b="0" baseline="0" dirty="0"/>
              <a:t> de desenvolvimento seguro são regras específicas para cada linguagem e recomendações de boas práticas de desenvolvimento seguro. Uma coisa é descrever as fontes das vulnerabilidades e erros de programas, outra coisa é prescrever formas que quando implementadas vão impossibilitar um grupo específico de vulnerabilidades e condições de exploração de terem sucesso. </a:t>
            </a:r>
          </a:p>
          <a:p>
            <a:pPr algn="l"/>
            <a:endParaRPr lang="pt-BR" b="0" baseline="0" dirty="0"/>
          </a:p>
          <a:p>
            <a:pPr algn="l"/>
            <a:r>
              <a:rPr lang="pt-BR" b="0" baseline="0" dirty="0"/>
              <a:t>Organizações devem adotar frameworks de desenvolvimento seguro como parte do seu processo de ciclo de vida de desenvolvimento. Existem guias para desenvolvimento seguro para diversas linguagens e adotar essas melhores práticas e adaptando-as a sua realidade é importante para alcançar o objetivo.  </a:t>
            </a:r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138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1233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Definir e aplicar camadas de proteção: dependendo do escopo as camadas de proteção serão diferentes. Por exemplo,</a:t>
            </a:r>
            <a:r>
              <a:rPr lang="pt-BR" baseline="0" dirty="0"/>
              <a:t> numa aplicação web devemos sempre pensar que o atacante conseguirá efetuar o </a:t>
            </a:r>
            <a:r>
              <a:rPr lang="pt-BR" baseline="0" dirty="0" err="1"/>
              <a:t>bypass</a:t>
            </a:r>
            <a:r>
              <a:rPr lang="pt-BR" baseline="0" dirty="0"/>
              <a:t> da nossa segurança, então devemos implantar diversas camadas de segurança para garantir que um possível atacante enfrentará dificuldades até atingir o nosso sistema. Instalar WAF, validar input, validar output, colocar o servidor web numa DMZ, etc. </a:t>
            </a:r>
          </a:p>
          <a:p>
            <a:endParaRPr lang="pt-BR" dirty="0"/>
          </a:p>
          <a:p>
            <a:r>
              <a:rPr lang="pt-BR" dirty="0"/>
              <a:t>Como a aplicação</a:t>
            </a:r>
            <a:r>
              <a:rPr lang="pt-BR" baseline="0" dirty="0"/>
              <a:t> vai fazer para gerenciar o código fonte? A proteção vai ser a nível de sistema operacional?</a:t>
            </a:r>
          </a:p>
          <a:p>
            <a:endParaRPr lang="pt-BR" baseline="0" dirty="0"/>
          </a:p>
          <a:p>
            <a:r>
              <a:rPr lang="pt-BR" baseline="0" dirty="0"/>
              <a:t>Definir processos e ações preventivas: Quais ferramentas/processos vamos utilizar para garantir que a aplicação está segura? Vamos utilizar uma ferramenta de análise de código periodicamente? </a:t>
            </a:r>
            <a:r>
              <a:rPr lang="pt-BR" baseline="0" dirty="0" err="1"/>
              <a:t>Pentest</a:t>
            </a:r>
            <a:r>
              <a:rPr lang="pt-BR" baseline="0" dirty="0"/>
              <a:t> a cada 6 meses? </a:t>
            </a:r>
            <a:r>
              <a:rPr lang="pt-BR" baseline="0" dirty="0" err="1"/>
              <a:t>Scan</a:t>
            </a:r>
            <a:r>
              <a:rPr lang="pt-BR" baseline="0" dirty="0"/>
              <a:t> de vulnerabilidade mensalmente?</a:t>
            </a:r>
          </a:p>
          <a:p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065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</a:t>
            </a:r>
            <a:r>
              <a:rPr lang="pt-BR" baseline="0" dirty="0"/>
              <a:t> superfície de ataque de uma infraestrutura é facilmente identificável, mas e a de um software? De um software a superfície é o código que pode ser acessado por partes não autorizadas, mas não é apenas o código, mas também pode incluir uma gama de recursos associados ao código, incluindo campos para inputs, protocolos, interfaces, recursos de arquivos e serviços. Uma medida a ser utilizada para a superfície de ataque é a </a:t>
            </a:r>
            <a:r>
              <a:rPr lang="pt-BR" u="sng" baseline="0" dirty="0">
                <a:solidFill>
                  <a:srgbClr val="FFFF00"/>
                </a:solidFill>
              </a:rPr>
              <a:t>quantidade de itens acessíveis</a:t>
            </a:r>
            <a:r>
              <a:rPr lang="pt-BR" baseline="0" dirty="0"/>
              <a:t>. </a:t>
            </a:r>
          </a:p>
          <a:p>
            <a:r>
              <a:rPr lang="pt-BR" baseline="0" dirty="0"/>
              <a:t>Fazendo a ponderação por severidade pode mudar algumas decisões, mas o objetivo é claro e simples. Quanto maiores os itens que podem ser atacados, maior é o risco. </a:t>
            </a:r>
          </a:p>
          <a:p>
            <a:r>
              <a:rPr lang="pt-BR" baseline="0" dirty="0"/>
              <a:t>Uma boa recomendação é para não adicionar funcionalidades que não serão utilizadas. Entender a superfície de ataque durante o processo de desenvolvimento é uma importante funcionalidade de segurança durante o processo de desenvolvimento. </a:t>
            </a:r>
          </a:p>
          <a:p>
            <a:r>
              <a:rPr lang="pt-BR" baseline="0" dirty="0"/>
              <a:t>Software é atacado via uma serie de mecanismos comuns, independente do que o software faz ou é. </a:t>
            </a:r>
          </a:p>
          <a:p>
            <a:r>
              <a:rPr lang="pt-BR" baseline="0" dirty="0"/>
              <a:t>Então a avaliação da superfície de ataque é uma maneira de determinar os riscos associados ao design e ao desenvolvimento. </a:t>
            </a:r>
          </a:p>
          <a:p>
            <a:r>
              <a:rPr lang="pt-BR" sz="1300" b="1" dirty="0"/>
              <a:t>Medição de superfície de ataque: </a:t>
            </a:r>
            <a:r>
              <a:rPr lang="pt-BR" sz="1300" dirty="0"/>
              <a:t>cada software é diferente e tem sua particularidade, porém construir uma lista do que pode ser acessado e posteriormente explorado é fundamental. </a:t>
            </a:r>
          </a:p>
          <a:p>
            <a:r>
              <a:rPr lang="pt-BR" sz="1300" dirty="0"/>
              <a:t>•  Open </a:t>
            </a:r>
            <a:r>
              <a:rPr lang="pt-BR" sz="1300" dirty="0" err="1"/>
              <a:t>sockets</a:t>
            </a:r>
            <a:endParaRPr lang="pt-BR" sz="1300" dirty="0"/>
          </a:p>
          <a:p>
            <a:r>
              <a:rPr lang="pt-BR" sz="1300" dirty="0"/>
              <a:t>•  Open remote </a:t>
            </a:r>
            <a:r>
              <a:rPr lang="pt-BR" sz="1300" dirty="0" err="1"/>
              <a:t>procedure</a:t>
            </a:r>
            <a:r>
              <a:rPr lang="pt-BR" sz="1300" dirty="0"/>
              <a:t> </a:t>
            </a:r>
            <a:r>
              <a:rPr lang="pt-BR" sz="1300" dirty="0" err="1"/>
              <a:t>call</a:t>
            </a:r>
            <a:r>
              <a:rPr lang="pt-BR" sz="1300" dirty="0"/>
              <a:t> (RPC) </a:t>
            </a:r>
            <a:r>
              <a:rPr lang="pt-BR" sz="1300" dirty="0" err="1"/>
              <a:t>endpoints</a:t>
            </a:r>
            <a:endParaRPr lang="pt-BR" sz="1300" dirty="0"/>
          </a:p>
          <a:p>
            <a:r>
              <a:rPr lang="pt-BR" sz="1300" dirty="0"/>
              <a:t>•  Open </a:t>
            </a:r>
            <a:r>
              <a:rPr lang="pt-BR" sz="1300" dirty="0" err="1"/>
              <a:t>named</a:t>
            </a:r>
            <a:r>
              <a:rPr lang="pt-BR" sz="1300" dirty="0"/>
              <a:t> </a:t>
            </a:r>
            <a:r>
              <a:rPr lang="pt-BR" sz="1300" dirty="0" err="1"/>
              <a:t>pipes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Services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Services</a:t>
            </a:r>
            <a:r>
              <a:rPr lang="pt-BR" sz="1300" dirty="0"/>
              <a:t> </a:t>
            </a:r>
            <a:r>
              <a:rPr lang="pt-BR" sz="1300" dirty="0" err="1"/>
              <a:t>running</a:t>
            </a:r>
            <a:r>
              <a:rPr lang="pt-BR" sz="1300" dirty="0"/>
              <a:t> </a:t>
            </a:r>
            <a:r>
              <a:rPr lang="pt-BR" sz="1300" dirty="0" err="1"/>
              <a:t>by</a:t>
            </a:r>
            <a:r>
              <a:rPr lang="pt-BR" sz="1300" dirty="0"/>
              <a:t> default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Services</a:t>
            </a:r>
            <a:r>
              <a:rPr lang="pt-BR" sz="1300" dirty="0"/>
              <a:t> </a:t>
            </a:r>
            <a:r>
              <a:rPr lang="pt-BR" sz="1300" dirty="0" err="1"/>
              <a:t>running</a:t>
            </a:r>
            <a:r>
              <a:rPr lang="pt-BR" sz="1300" dirty="0"/>
              <a:t> as SYSTEM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Active</a:t>
            </a:r>
            <a:r>
              <a:rPr lang="pt-BR" sz="1300" dirty="0"/>
              <a:t> web </a:t>
            </a:r>
            <a:r>
              <a:rPr lang="pt-BR" sz="1300" dirty="0" err="1"/>
              <a:t>handlers</a:t>
            </a:r>
            <a:r>
              <a:rPr lang="pt-BR" sz="1300" dirty="0"/>
              <a:t> (ASP files, HTR files, </a:t>
            </a:r>
            <a:r>
              <a:rPr lang="pt-BR" sz="1300" dirty="0" err="1"/>
              <a:t>and</a:t>
            </a:r>
            <a:r>
              <a:rPr lang="pt-BR" sz="1300" dirty="0"/>
              <a:t> </a:t>
            </a:r>
            <a:r>
              <a:rPr lang="pt-BR" sz="1300" dirty="0" err="1"/>
              <a:t>so</a:t>
            </a:r>
            <a:r>
              <a:rPr lang="pt-BR" sz="1300" dirty="0"/>
              <a:t> </a:t>
            </a:r>
            <a:r>
              <a:rPr lang="pt-BR" sz="1300" dirty="0" err="1"/>
              <a:t>on</a:t>
            </a:r>
            <a:r>
              <a:rPr lang="pt-BR" sz="1300" dirty="0"/>
              <a:t>)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Active</a:t>
            </a:r>
            <a:r>
              <a:rPr lang="pt-BR" sz="1300" dirty="0"/>
              <a:t> Internet Server Application Programming Interface (ISAPI) </a:t>
            </a:r>
            <a:r>
              <a:rPr lang="pt-BR" sz="1300" dirty="0" err="1"/>
              <a:t>filters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Dynamic</a:t>
            </a:r>
            <a:r>
              <a:rPr lang="pt-BR" sz="1300" dirty="0"/>
              <a:t> </a:t>
            </a:r>
            <a:r>
              <a:rPr lang="pt-BR" sz="1300" dirty="0" err="1"/>
              <a:t>webpages</a:t>
            </a:r>
            <a:r>
              <a:rPr lang="pt-BR" sz="1300" dirty="0"/>
              <a:t> (ASP </a:t>
            </a:r>
            <a:r>
              <a:rPr lang="pt-BR" sz="1300" dirty="0" err="1"/>
              <a:t>and</a:t>
            </a:r>
            <a:r>
              <a:rPr lang="pt-BR" sz="1300" dirty="0"/>
              <a:t> </a:t>
            </a:r>
            <a:r>
              <a:rPr lang="pt-BR" sz="1300" dirty="0" err="1"/>
              <a:t>such</a:t>
            </a:r>
            <a:r>
              <a:rPr lang="pt-BR" sz="1300" dirty="0"/>
              <a:t>)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Executable</a:t>
            </a:r>
            <a:r>
              <a:rPr lang="pt-BR" sz="1300" dirty="0"/>
              <a:t> virtual </a:t>
            </a:r>
            <a:r>
              <a:rPr lang="pt-BR" sz="1300" dirty="0" err="1"/>
              <a:t>directories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Enabled</a:t>
            </a:r>
            <a:r>
              <a:rPr lang="pt-BR" sz="1300" dirty="0"/>
              <a:t> </a:t>
            </a:r>
            <a:r>
              <a:rPr lang="pt-BR" sz="1300" dirty="0" err="1"/>
              <a:t>accounts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Enabled</a:t>
            </a:r>
            <a:r>
              <a:rPr lang="pt-BR" sz="1300" dirty="0"/>
              <a:t> </a:t>
            </a:r>
            <a:r>
              <a:rPr lang="pt-BR" sz="1300" dirty="0" err="1"/>
              <a:t>accounts</a:t>
            </a:r>
            <a:r>
              <a:rPr lang="pt-BR" sz="1300" dirty="0"/>
              <a:t> in </a:t>
            </a:r>
            <a:r>
              <a:rPr lang="pt-BR" sz="1300" dirty="0" err="1"/>
              <a:t>admin</a:t>
            </a:r>
            <a:r>
              <a:rPr lang="pt-BR" sz="1300" dirty="0"/>
              <a:t> </a:t>
            </a:r>
            <a:r>
              <a:rPr lang="pt-BR" sz="1300" dirty="0" err="1"/>
              <a:t>group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Null</a:t>
            </a:r>
            <a:r>
              <a:rPr lang="pt-BR" sz="1300" dirty="0"/>
              <a:t> </a:t>
            </a:r>
            <a:r>
              <a:rPr lang="pt-BR" sz="1300" dirty="0" err="1"/>
              <a:t>sessions</a:t>
            </a:r>
            <a:r>
              <a:rPr lang="pt-BR" sz="1300" dirty="0"/>
              <a:t> to </a:t>
            </a:r>
            <a:r>
              <a:rPr lang="pt-BR" sz="1300" dirty="0" err="1"/>
              <a:t>pipes</a:t>
            </a:r>
            <a:r>
              <a:rPr lang="pt-BR" sz="1300" dirty="0"/>
              <a:t> </a:t>
            </a:r>
            <a:r>
              <a:rPr lang="pt-BR" sz="1300" dirty="0" err="1"/>
              <a:t>and</a:t>
            </a:r>
            <a:r>
              <a:rPr lang="pt-BR" sz="1300" dirty="0"/>
              <a:t> </a:t>
            </a:r>
            <a:r>
              <a:rPr lang="pt-BR" sz="1300" dirty="0" err="1"/>
              <a:t>shares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Guest</a:t>
            </a:r>
            <a:r>
              <a:rPr lang="pt-BR" sz="1300" dirty="0"/>
              <a:t> </a:t>
            </a:r>
            <a:r>
              <a:rPr lang="pt-BR" sz="1300" dirty="0" err="1"/>
              <a:t>account</a:t>
            </a:r>
            <a:r>
              <a:rPr lang="pt-BR" sz="1300" dirty="0"/>
              <a:t> </a:t>
            </a:r>
            <a:r>
              <a:rPr lang="pt-BR" sz="1300" dirty="0" err="1"/>
              <a:t>enabled</a:t>
            </a:r>
            <a:endParaRPr lang="pt-BR" sz="1300" dirty="0"/>
          </a:p>
          <a:p>
            <a:r>
              <a:rPr lang="pt-BR" sz="1300" dirty="0"/>
              <a:t>•  </a:t>
            </a:r>
            <a:r>
              <a:rPr lang="pt-BR" sz="1300" dirty="0" err="1"/>
              <a:t>Weak</a:t>
            </a:r>
            <a:r>
              <a:rPr lang="pt-BR" sz="1300" dirty="0"/>
              <a:t> </a:t>
            </a:r>
            <a:r>
              <a:rPr lang="pt-BR" sz="1300" dirty="0" err="1"/>
              <a:t>ACLs</a:t>
            </a:r>
            <a:r>
              <a:rPr lang="pt-BR" sz="1300" dirty="0"/>
              <a:t> in </a:t>
            </a:r>
            <a:r>
              <a:rPr lang="pt-BR" sz="1300" dirty="0" err="1"/>
              <a:t>the</a:t>
            </a:r>
            <a:r>
              <a:rPr lang="pt-BR" sz="1300" dirty="0"/>
              <a:t> file system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Weak</a:t>
            </a:r>
            <a:r>
              <a:rPr lang="pt-BR" sz="1300" dirty="0"/>
              <a:t> </a:t>
            </a:r>
            <a:r>
              <a:rPr lang="pt-BR" sz="1300" dirty="0" err="1"/>
              <a:t>ACLs</a:t>
            </a:r>
            <a:r>
              <a:rPr lang="pt-BR" sz="1300" dirty="0"/>
              <a:t> in </a:t>
            </a:r>
            <a:r>
              <a:rPr lang="pt-BR" sz="1300" dirty="0" err="1"/>
              <a:t>the</a:t>
            </a:r>
            <a:r>
              <a:rPr lang="pt-BR" sz="1300" dirty="0"/>
              <a:t> registry</a:t>
            </a:r>
          </a:p>
          <a:p>
            <a:r>
              <a:rPr lang="pt-BR" sz="1300" dirty="0"/>
              <a:t>•  </a:t>
            </a:r>
            <a:r>
              <a:rPr lang="pt-BR" sz="1300" dirty="0" err="1"/>
              <a:t>Weak</a:t>
            </a:r>
            <a:r>
              <a:rPr lang="pt-BR" sz="1300" dirty="0"/>
              <a:t> </a:t>
            </a:r>
            <a:r>
              <a:rPr lang="pt-BR" sz="1300" dirty="0" err="1"/>
              <a:t>ACLs</a:t>
            </a:r>
            <a:r>
              <a:rPr lang="pt-BR" sz="1300" dirty="0"/>
              <a:t> </a:t>
            </a:r>
            <a:r>
              <a:rPr lang="pt-BR" sz="1300" dirty="0" err="1"/>
              <a:t>on</a:t>
            </a:r>
            <a:r>
              <a:rPr lang="pt-BR" sz="1300" dirty="0"/>
              <a:t> </a:t>
            </a:r>
            <a:r>
              <a:rPr lang="pt-BR" sz="1300" dirty="0" err="1"/>
              <a:t>shares</a:t>
            </a:r>
            <a:endParaRPr lang="pt-BR" sz="1300" dirty="0"/>
          </a:p>
          <a:p>
            <a:r>
              <a:rPr lang="pt-BR" b="1" dirty="0"/>
              <a:t>Minimização</a:t>
            </a:r>
            <a:r>
              <a:rPr lang="pt-BR" b="1" baseline="0" dirty="0"/>
              <a:t> de superfície de ataque:</a:t>
            </a:r>
            <a:r>
              <a:rPr lang="pt-BR" b="0" baseline="0" dirty="0"/>
              <a:t> uma vez identificada a superfície de ataque, o próximo passo é minimizar as possíveis chances de exploração. Isso pode ser feito através do desligamento de configurações não necessárias (ou ligadas apenas quando necessário), rodar serviços sem muitos privilégios. </a:t>
            </a:r>
          </a:p>
          <a:p>
            <a:r>
              <a:rPr lang="pt-BR" b="0" baseline="0" dirty="0"/>
              <a:t>Minimização é uma forma de </a:t>
            </a:r>
            <a:r>
              <a:rPr lang="pt-BR" b="0" baseline="0" dirty="0" err="1"/>
              <a:t>least</a:t>
            </a:r>
            <a:r>
              <a:rPr lang="pt-BR" b="0" baseline="0" dirty="0"/>
              <a:t> </a:t>
            </a:r>
            <a:r>
              <a:rPr lang="pt-BR" b="0" baseline="0" dirty="0" err="1"/>
              <a:t>privilege</a:t>
            </a:r>
            <a:r>
              <a:rPr lang="pt-BR" b="0" baseline="0" dirty="0"/>
              <a:t>. Se a aplicação tem acesso a rede, restringir esse acesso a um conjunto de </a:t>
            </a:r>
            <a:r>
              <a:rPr lang="pt-BR" b="0" baseline="0" dirty="0" err="1"/>
              <a:t>ip’s</a:t>
            </a:r>
            <a:r>
              <a:rPr lang="pt-BR" b="0" baseline="0" dirty="0"/>
              <a:t> reduz a superfície de ataque. </a:t>
            </a:r>
            <a:endParaRPr lang="pt-BR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8652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Ameaça, temos aplicação web? Não. Então ameaças de aplicação web não são um problema. Trabalhamos</a:t>
            </a:r>
            <a:r>
              <a:rPr lang="pt-BR" baseline="0" dirty="0"/>
              <a:t> com urna eletrônica? Sim. Ela conecta na internet? Não, então ameaças relacionadas a TPC/IP não são um problema. O que seria um problema? Alteração de binários. Pronto, conseguimos mapear a ameaça. </a:t>
            </a:r>
          </a:p>
          <a:p>
            <a:endParaRPr lang="pt-BR" dirty="0"/>
          </a:p>
          <a:p>
            <a:r>
              <a:rPr lang="pt-BR" dirty="0"/>
              <a:t>Vulnerabilidade, fraqueza presente</a:t>
            </a:r>
            <a:r>
              <a:rPr lang="pt-BR" baseline="0" dirty="0"/>
              <a:t> em softwares</a:t>
            </a:r>
          </a:p>
          <a:p>
            <a:pPr defTabSz="990752">
              <a:defRPr/>
            </a:pPr>
            <a:r>
              <a:rPr lang="pt-BR" dirty="0"/>
              <a:t>Risco é uma métrica,</a:t>
            </a:r>
            <a:r>
              <a:rPr lang="pt-BR" baseline="0" dirty="0"/>
              <a:t> combinando ameaça, vulnerabilidade e outras variáveis.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25670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0602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37733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11484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975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79215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65249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34671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271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14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Notas de 1 a 10 + </a:t>
            </a:r>
            <a:r>
              <a:rPr lang="pt-BR" dirty="0" err="1"/>
              <a:t>Somandas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827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752">
              <a:defRPr/>
            </a:pPr>
            <a:r>
              <a:rPr lang="pt-BR" b="0" dirty="0"/>
              <a:t>O</a:t>
            </a:r>
            <a:r>
              <a:rPr lang="pt-BR" b="0" baseline="0" dirty="0"/>
              <a:t> objetivo da documentação é melhorar a comunicação de informações essenciais entre o time de desenvolvimento. Começando com os requerimentos e indo até os processos de desenvolvimento. </a:t>
            </a:r>
            <a:endParaRPr lang="pt-BR" b="0" dirty="0"/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65</a:t>
            </a:fld>
            <a:endParaRPr lang="pt-B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67</a:t>
            </a:fld>
            <a:endParaRPr lang="pt-B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3128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91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3255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70</a:t>
            </a:fld>
            <a:endParaRPr lang="pt-B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71</a:t>
            </a:fld>
            <a:endParaRPr lang="pt-B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Microsoft</a:t>
            </a:r>
            <a:r>
              <a:rPr lang="pt-BR" baseline="0" dirty="0"/>
              <a:t> lança </a:t>
            </a:r>
            <a:r>
              <a:rPr lang="pt-BR" baseline="0" dirty="0" err="1"/>
              <a:t>patches</a:t>
            </a:r>
            <a:r>
              <a:rPr lang="pt-BR" baseline="0" dirty="0"/>
              <a:t> de correção toda quinta feira de todo mês.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217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93532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5725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8210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22196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64543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4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9339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395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76729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85585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4411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8081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10669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226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5404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2957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2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96543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6800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27272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2037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06988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7043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5350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1682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37994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5059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CC331-4CD1-410F-A14E-C6C03AC65DCE}" type="slidenum">
              <a:rPr lang="pt-BR" smtClean="0"/>
              <a:pPr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834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2524-9212-4A2F-8E6A-7919CD059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0F6B6-ABD0-44A0-B97F-A7A0103CD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085A1-4194-4FEA-925B-EDB6B3E7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B0413-BA9D-471C-BEFC-52AFE7C2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ABCD2-4BAA-4BFF-8FD3-C96362B2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042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EAFB0-4791-4928-9E27-C8AC2AD2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0122FE-F2DC-47B7-80F7-97F45DD89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C806C-8C16-4FFC-B4C6-2416DAA1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160D8A-F989-4A9C-B233-DF1F88E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617BF-D90E-46CF-8A3B-04C85111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39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C14888-FCCF-488F-9E2F-806632402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A7A26D-18D6-4A09-B035-F6AFBB93D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CADA7E-A79B-4E6E-A4C6-0BD0A1B6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8D6292-C93F-44F1-A850-21ED56EB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D8E76-7D26-4F03-8372-F7AB8EA1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207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2D32CAC-83A5-445C-805B-E04D8E475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/>
          <a:stretch/>
        </p:blipFill>
        <p:spPr>
          <a:xfrm>
            <a:off x="-1" y="0"/>
            <a:ext cx="9077325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45F2B95-664B-44F5-AFF0-55D249C15E20}"/>
              </a:ext>
            </a:extLst>
          </p:cNvPr>
          <p:cNvSpPr/>
          <p:nvPr userDrawn="1"/>
        </p:nvSpPr>
        <p:spPr>
          <a:xfrm>
            <a:off x="1585804" y="-9227"/>
            <a:ext cx="10581980" cy="686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43B0F92-F4C6-4D96-8195-2B6C7BBF1886}"/>
              </a:ext>
            </a:extLst>
          </p:cNvPr>
          <p:cNvSpPr/>
          <p:nvPr userDrawn="1"/>
        </p:nvSpPr>
        <p:spPr>
          <a:xfrm>
            <a:off x="4419" y="512210"/>
            <a:ext cx="1503399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74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994443-1FE5-479E-B265-5713DFE267C2}"/>
              </a:ext>
            </a:extLst>
          </p:cNvPr>
          <p:cNvSpPr/>
          <p:nvPr userDrawn="1"/>
        </p:nvSpPr>
        <p:spPr>
          <a:xfrm>
            <a:off x="4419" y="528802"/>
            <a:ext cx="1503399" cy="890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40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903EB1D-CBE5-4437-A928-D37B1501853A}"/>
              </a:ext>
            </a:extLst>
          </p:cNvPr>
          <p:cNvSpPr/>
          <p:nvPr userDrawn="1"/>
        </p:nvSpPr>
        <p:spPr>
          <a:xfrm>
            <a:off x="4419" y="594944"/>
            <a:ext cx="1503399" cy="890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23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FF351E7-5914-4A69-8C18-E1AF6870AE8E}"/>
              </a:ext>
            </a:extLst>
          </p:cNvPr>
          <p:cNvSpPr/>
          <p:nvPr userDrawn="1"/>
        </p:nvSpPr>
        <p:spPr>
          <a:xfrm>
            <a:off x="4419" y="647164"/>
            <a:ext cx="1503399" cy="890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10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1A6D497-ECCA-44CC-BFA7-95F023BAC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" b="35572"/>
          <a:stretch/>
        </p:blipFill>
        <p:spPr>
          <a:xfrm>
            <a:off x="174802" y="219205"/>
            <a:ext cx="1120176" cy="21763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8BAE588-2720-4C72-9564-CB54CDC3AE11}"/>
              </a:ext>
            </a:extLst>
          </p:cNvPr>
          <p:cNvSpPr/>
          <p:nvPr userDrawn="1"/>
        </p:nvSpPr>
        <p:spPr>
          <a:xfrm>
            <a:off x="1555443" y="-9227"/>
            <a:ext cx="10581980" cy="686516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BF8B0D3-71FE-4845-B70C-4D33AB5E4058}"/>
              </a:ext>
            </a:extLst>
          </p:cNvPr>
          <p:cNvSpPr/>
          <p:nvPr userDrawn="1"/>
        </p:nvSpPr>
        <p:spPr>
          <a:xfrm>
            <a:off x="1506032" y="-9227"/>
            <a:ext cx="10705018" cy="6865161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759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martimiano\Desktop\Backup\Cipher\Cipher-MKT\Apresentacao-modelo\ppt\16x9\Sem título-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2874"/>
            <a:ext cx="12192000" cy="4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3" y="4485120"/>
            <a:ext cx="10473267" cy="480052"/>
          </a:xfrm>
        </p:spPr>
        <p:txBody>
          <a:bodyPr/>
          <a:lstStyle>
            <a:lvl1pPr marL="0" indent="0">
              <a:buNone/>
              <a:defRPr sz="2300" b="1" baseline="0">
                <a:solidFill>
                  <a:srgbClr val="2BAADF"/>
                </a:solidFill>
              </a:defRPr>
            </a:lvl1pPr>
            <a:lvl2pPr marL="586106" indent="0">
              <a:buNone/>
              <a:defRPr/>
            </a:lvl2pPr>
          </a:lstStyle>
          <a:p>
            <a:pPr lvl="0"/>
            <a:r>
              <a:rPr lang="pt-BR" dirty="0"/>
              <a:t>TÍTULO DA APRESENTAÇÃO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3" y="4965172"/>
            <a:ext cx="10473267" cy="384043"/>
          </a:xfrm>
        </p:spPr>
        <p:txBody>
          <a:bodyPr/>
          <a:lstStyle>
            <a:lvl1pPr marL="0" indent="0">
              <a:buNone/>
              <a:defRPr sz="2300" b="0" baseline="0">
                <a:solidFill>
                  <a:srgbClr val="A6A6A6"/>
                </a:solidFill>
              </a:defRPr>
            </a:lvl1pPr>
            <a:lvl2pPr marL="586106" indent="0">
              <a:buNone/>
              <a:defRPr/>
            </a:lvl2pPr>
          </a:lstStyle>
          <a:p>
            <a:pPr lvl="0"/>
            <a:r>
              <a:rPr lang="pt-BR" dirty="0"/>
              <a:t>Subtítulo da Apresentação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1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12192000" cy="1500692"/>
          </a:xfrm>
          <a:prstGeom prst="rect">
            <a:avLst/>
          </a:prstGeom>
        </p:spPr>
      </p:pic>
      <p:pic>
        <p:nvPicPr>
          <p:cNvPr id="7" name="Picture 3" descr="C:\Users\dmartimiano\Desktop\Backup\Cipher\Cipher-MKT\Apresentacao-modelo\ppt\16x9\Sem título-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2874"/>
            <a:ext cx="12192000" cy="4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4"/>
          <p:cNvSpPr>
            <a:spLocks noGrp="1"/>
          </p:cNvSpPr>
          <p:nvPr>
            <p:ph type="body" sz="quarter" idx="10"/>
          </p:nvPr>
        </p:nvSpPr>
        <p:spPr>
          <a:xfrm>
            <a:off x="623393" y="1892829"/>
            <a:ext cx="11041227" cy="4128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>
                <a:solidFill>
                  <a:srgbClr val="112941"/>
                </a:solidFill>
              </a:defRPr>
            </a:lvl1pPr>
            <a:lvl2pPr>
              <a:buClr>
                <a:srgbClr val="2BAADF"/>
              </a:buClr>
              <a:buSzPct val="120000"/>
              <a:defRPr sz="1500" b="0">
                <a:solidFill>
                  <a:srgbClr val="112941"/>
                </a:solidFill>
              </a:defRPr>
            </a:lvl2pPr>
            <a:lvl3pPr>
              <a:buClr>
                <a:srgbClr val="2BAADF"/>
              </a:buClr>
              <a:buSzPct val="150000"/>
              <a:defRPr sz="1500" b="0">
                <a:solidFill>
                  <a:srgbClr val="112941"/>
                </a:solidFill>
              </a:defRPr>
            </a:lvl3pPr>
            <a:lvl4pPr>
              <a:buClr>
                <a:srgbClr val="2BAADF"/>
              </a:buClr>
              <a:defRPr sz="1500" b="0">
                <a:solidFill>
                  <a:srgbClr val="112941"/>
                </a:solidFill>
              </a:defRPr>
            </a:lvl4pPr>
            <a:lvl5pPr>
              <a:buClr>
                <a:srgbClr val="2BAADF"/>
              </a:buClr>
              <a:defRPr sz="1500" b="0">
                <a:solidFill>
                  <a:srgbClr val="112941"/>
                </a:solidFill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623393" y="164639"/>
            <a:ext cx="8736971" cy="5760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APRESENTAÇÃO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3" y="1221085"/>
            <a:ext cx="11041227" cy="575734"/>
          </a:xfrm>
        </p:spPr>
        <p:txBody>
          <a:bodyPr>
            <a:noAutofit/>
          </a:bodyPr>
          <a:lstStyle>
            <a:lvl1pPr marL="0" indent="0">
              <a:buNone/>
              <a:defRPr sz="2300" b="1" baseline="0">
                <a:solidFill>
                  <a:srgbClr val="2BAADF"/>
                </a:solidFill>
              </a:defRPr>
            </a:lvl1pPr>
          </a:lstStyle>
          <a:p>
            <a:pPr lvl="0"/>
            <a:r>
              <a:rPr lang="pt-BR" dirty="0"/>
              <a:t>Clique para editar o 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3835645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7"/>
            <a:ext cx="12192000" cy="1300162"/>
          </a:xfrm>
          <a:prstGeom prst="rect">
            <a:avLst/>
          </a:prstGeom>
        </p:spPr>
      </p:pic>
      <p:pic>
        <p:nvPicPr>
          <p:cNvPr id="13" name="Picture 5" descr="C:\Users\dmartimiano\Desktop\Backup\Cipher\Cipher-MKT\Apresentacao-modelo\ppt\foote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6442076"/>
            <a:ext cx="12223751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78058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6A3A208-686B-470A-AC6B-07BD7A70435C}"/>
              </a:ext>
            </a:extLst>
          </p:cNvPr>
          <p:cNvSpPr/>
          <p:nvPr userDrawn="1"/>
        </p:nvSpPr>
        <p:spPr>
          <a:xfrm>
            <a:off x="0" y="5086350"/>
            <a:ext cx="1367507" cy="1771650"/>
          </a:xfrm>
          <a:prstGeom prst="rect">
            <a:avLst/>
          </a:prstGeom>
          <a:solidFill>
            <a:srgbClr val="67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8950464-54BA-46FA-ABA2-516071671C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4800" cy="5172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9406374-DD40-46E6-9A95-DFB1FD7C9729}"/>
              </a:ext>
            </a:extLst>
          </p:cNvPr>
          <p:cNvSpPr/>
          <p:nvPr userDrawn="1"/>
        </p:nvSpPr>
        <p:spPr>
          <a:xfrm>
            <a:off x="1148207" y="0"/>
            <a:ext cx="10662793" cy="6858000"/>
          </a:xfrm>
          <a:prstGeom prst="rect">
            <a:avLst/>
          </a:prstGeom>
          <a:solidFill>
            <a:srgbClr val="517E9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6" descr="C:\Users\dmartimiano\Desktop\Apresentacao-17-07\img\Logo-capa.png">
            <a:extLst>
              <a:ext uri="{FF2B5EF4-FFF2-40B4-BE49-F238E27FC236}">
                <a16:creationId xmlns:a16="http://schemas.microsoft.com/office/drawing/2014/main" id="{A29BDF73-2463-4A8F-A7FC-F64AF9CEC3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01" y="5962650"/>
            <a:ext cx="1113506" cy="530791"/>
          </a:xfrm>
          <a:prstGeom prst="rect">
            <a:avLst/>
          </a:prstGeom>
          <a:noFill/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267C757-6D24-4970-B747-555327608927}"/>
              </a:ext>
            </a:extLst>
          </p:cNvPr>
          <p:cNvSpPr/>
          <p:nvPr userDrawn="1"/>
        </p:nvSpPr>
        <p:spPr>
          <a:xfrm>
            <a:off x="1224408" y="0"/>
            <a:ext cx="9376918" cy="6858000"/>
          </a:xfrm>
          <a:prstGeom prst="rect">
            <a:avLst/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CB4E08-8250-4852-9BF7-282AFFD5E4A9}"/>
              </a:ext>
            </a:extLst>
          </p:cNvPr>
          <p:cNvSpPr/>
          <p:nvPr userDrawn="1"/>
        </p:nvSpPr>
        <p:spPr>
          <a:xfrm>
            <a:off x="1314450" y="0"/>
            <a:ext cx="108775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170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1848-6D12-4857-A7A2-78BF052A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FB16B-D332-44DC-82AF-7AD18117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0E8D6-DF80-4335-B4A3-02108056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B47D72-52A0-4C06-A320-7300BC19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C34E61-5EBD-4F1C-AE9F-58EE680B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22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AEE69-B81A-47FE-8807-B012A371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771358-FE28-4095-9136-46D6C17DD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8B6387-40F4-4476-AFC9-23F207E3E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0266A3-E37D-4D61-9F8E-25AD20E5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470134-8900-438B-A66A-FFFBE4EA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ABBD56-AC3B-4110-B3B4-644F118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40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84ED-BDF3-473D-89AA-A9026CA1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82DE7C-5A81-498E-8CE4-8AE123F35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46F39E-81BB-419A-8127-98C414560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427836-F304-465C-97C7-76093887A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BC3E1C-6DE8-4B84-A97A-97AEB2B7F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93AD05-D26F-4C73-B9F2-0135A3BB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5F0D09-7475-477C-8087-4F9FFB36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9E3D14-8B4D-4702-9BA0-8A38C246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19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EC3AE-CCA8-4976-8467-1046BADF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7423005-DB13-44F0-B11D-3E2181A9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7602C3-54A6-444E-BE78-C3BE0C72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71A586-9B39-4004-AF68-D3F683CC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74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885EA8-E6EF-4651-BB6E-70488C41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253159-18D4-4500-AA4F-FCC37846B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12AD7B-746B-4CF6-BEB6-21FBD657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629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ECAB4-CC1E-4C38-BF38-8340B328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A66BA-B0D1-44FB-A057-28F5C481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5D3E31-A975-4A99-B702-20133A403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12A151-60E0-4E93-A1DE-DE5FB9CB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4E107F-AD64-47AD-8B7C-0F5D7866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E04679-B332-4C5E-8ADD-017322DA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00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72F3F-36B9-4482-8A04-CA2AF13B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283FFB-B5B6-4654-AD70-27EC919E3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0B3129-845F-43EB-A44A-23D482D94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F996CC-6AFE-4564-B195-D3B5F292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558CC8-D9BA-41A6-9F00-5E57F4D1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9AB36E-7130-4597-B286-8A644BA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287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CD42D2-64AF-4E7C-BE50-EE31A9E6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99A25-7457-4813-83B0-5DDE7B97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9A10F-A8F9-4D86-A072-018649AB4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B3B7-22E2-40E0-874C-E0CE1BD9DBF6}" type="datetimeFigureOut">
              <a:rPr lang="pt-BR" smtClean="0"/>
              <a:pPr/>
              <a:t>10/10/2019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060246-F4EE-4959-B719-04E2C52C1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811503-CD7D-4400-9B7F-A20D60D0B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D171-6872-4521-A5AC-B8BA0E5A8BC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43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  <p:sldLayoutId id="2147483684" r:id="rId13"/>
    <p:sldLayoutId id="2147483685" r:id="rId14"/>
    <p:sldLayoutId id="214748368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DOM_based_XSS_Prevention_Cheat_Sheet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wasp.org/index.php/Input_Validation_Cheat_Sheet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com/rh/manual.pdf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ranet.com/rh/salarios.xls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cve.mitre.org/cgi-bin/cvename.cgi?name=CVE-2006-6145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ve.mitre.org/cgi-bin/cvename.cgi?name=CVE-1999-1101" TargetMode="External"/><Relationship Id="rId4" Type="http://schemas.openxmlformats.org/officeDocument/2006/relationships/hyperlink" Target="http://cve.mitre.org/cgi-bin/cvename.cgi?name=CVE-2005-1664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isecuritystandards.org/pdfs/pci_dss_v1-1.pdf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2.microsoft.com/en-us/library/aa376210.aspx" TargetMode="Externa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app/getappInfo" TargetMode="External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ample.com/app/admin_getappInfo" TargetMode="Externa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Top_10_2007-Failure_to_Restrict_URL_Access" TargetMode="Externa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appsec.org/projects/threat/classes/os_commanding.shtml" TargetMode="External"/><Relationship Id="rId7" Type="http://schemas.openxmlformats.org/officeDocument/2006/relationships/hyperlink" Target="http://blog.php-security.org/archives/45-PHP-5.2.0-and-allow_url_include.html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wasp.org/index.php/Unrestricted_File_Upload" TargetMode="External"/><Relationship Id="rId5" Type="http://schemas.openxmlformats.org/officeDocument/2006/relationships/hyperlink" Target="http://msdn2.microsoft.com/en-us/library/ms364059(VS.80).aspx" TargetMode="External"/><Relationship Id="rId4" Type="http://schemas.openxmlformats.org/officeDocument/2006/relationships/hyperlink" Target="http://www.ruxcon.org.au/files/2006/web_services_security.ppt" TargetMode="Externa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Query_Parameterization_Cheat_Sheet" TargetMode="Externa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Testing_Guide_v4_Table_of_Contents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mailto:famatte@gmail.com" TargetMode="External"/><Relationship Id="rId2" Type="http://schemas.openxmlformats.org/officeDocument/2006/relationships/hyperlink" Target="mailto:famatte@ciph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famatte" TargetMode="Externa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i.cmu.edu/confluence/display/seccod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t4.jus.br/portais/media/175722/guia-desenvolvimento-seguro-2018.pdf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pt-br/library/dd569893.aspx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wasp.org/index.php/Category:OWASP_WebGoat_Project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index.php/Authentication_Cheat_Sheet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071BBC-86DF-4929-A023-52209995E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A62FFF3-ED46-4782-AFDA-D5D5166A2C35}"/>
              </a:ext>
            </a:extLst>
          </p:cNvPr>
          <p:cNvSpPr/>
          <p:nvPr/>
        </p:nvSpPr>
        <p:spPr>
          <a:xfrm>
            <a:off x="0" y="38694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D35F797-AE50-49E9-9A93-185D16405DE0}"/>
              </a:ext>
            </a:extLst>
          </p:cNvPr>
          <p:cNvSpPr/>
          <p:nvPr/>
        </p:nvSpPr>
        <p:spPr>
          <a:xfrm>
            <a:off x="8733" y="4012514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74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60F8580-8BFF-46B0-A0B4-BE88B24201BD}"/>
              </a:ext>
            </a:extLst>
          </p:cNvPr>
          <p:cNvSpPr/>
          <p:nvPr/>
        </p:nvSpPr>
        <p:spPr>
          <a:xfrm>
            <a:off x="-2639" y="4084347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40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BC7697-87AA-405F-A077-F3FE241AC602}"/>
              </a:ext>
            </a:extLst>
          </p:cNvPr>
          <p:cNvSpPr/>
          <p:nvPr/>
        </p:nvSpPr>
        <p:spPr>
          <a:xfrm>
            <a:off x="8733" y="4157777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23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CA9E56-92B8-4FF8-95F8-24F0AF5173F4}"/>
              </a:ext>
            </a:extLst>
          </p:cNvPr>
          <p:cNvSpPr/>
          <p:nvPr/>
        </p:nvSpPr>
        <p:spPr>
          <a:xfrm>
            <a:off x="6385" y="4235073"/>
            <a:ext cx="12185615" cy="135254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5400" b="1" dirty="0">
                <a:solidFill>
                  <a:schemeClr val="accent1">
                    <a:lumMod val="50000"/>
                  </a:schemeClr>
                </a:solidFill>
              </a:rPr>
              <a:t>  Software </a:t>
            </a:r>
            <a:r>
              <a:rPr lang="pt-BR" sz="54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54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54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 descr="C:\Users\dmartimiano\Desktop\Apresentacao-17-07\img\Logo-capa.png">
            <a:extLst>
              <a:ext uri="{FF2B5EF4-FFF2-40B4-BE49-F238E27FC236}">
                <a16:creationId xmlns:a16="http://schemas.microsoft.com/office/drawing/2014/main" id="{77D03D07-E06F-4FE5-8C0E-1555D115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766" y="2306280"/>
            <a:ext cx="2888150" cy="1376735"/>
          </a:xfrm>
          <a:prstGeom prst="rect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AF10AC4-27C3-4729-B09A-A61C0032B568}"/>
              </a:ext>
            </a:extLst>
          </p:cNvPr>
          <p:cNvSpPr/>
          <p:nvPr/>
        </p:nvSpPr>
        <p:spPr>
          <a:xfrm flipH="1">
            <a:off x="10283503" y="4181475"/>
            <a:ext cx="45719" cy="10660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FF38ED-D108-4F2A-9C58-0FAEE471C53B}"/>
              </a:ext>
            </a:extLst>
          </p:cNvPr>
          <p:cNvSpPr txBox="1"/>
          <p:nvPr/>
        </p:nvSpPr>
        <p:spPr>
          <a:xfrm>
            <a:off x="10458890" y="4469569"/>
            <a:ext cx="1526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2019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DE6C7877-F8A5-499F-AAC2-27A62BCD217D}"/>
              </a:ext>
            </a:extLst>
          </p:cNvPr>
          <p:cNvSpPr/>
          <p:nvPr/>
        </p:nvSpPr>
        <p:spPr>
          <a:xfrm>
            <a:off x="92270" y="5434317"/>
            <a:ext cx="12055084" cy="145262"/>
          </a:xfrm>
          <a:prstGeom prst="parallelogram">
            <a:avLst>
              <a:gd name="adj" fmla="val 48584"/>
            </a:avLst>
          </a:prstGeom>
          <a:solidFill>
            <a:srgbClr val="4183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58C58C-5B96-4417-BAD3-79614BD80817}"/>
              </a:ext>
            </a:extLst>
          </p:cNvPr>
          <p:cNvSpPr txBox="1"/>
          <p:nvPr/>
        </p:nvSpPr>
        <p:spPr>
          <a:xfrm>
            <a:off x="10521736" y="4286585"/>
            <a:ext cx="152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Outubro</a:t>
            </a:r>
          </a:p>
        </p:txBody>
      </p:sp>
    </p:spTree>
    <p:extLst>
      <p:ext uri="{BB962C8B-B14F-4D97-AF65-F5344CB8AC3E}">
        <p14:creationId xmlns:p14="http://schemas.microsoft.com/office/powerpoint/2010/main" val="14544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/>
      <p:bldP spid="3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49698" y="2244936"/>
            <a:ext cx="4563806" cy="2180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17221" tIns="58610" rIns="117221" bIns="58610">
            <a:spAutoFit/>
          </a:bodyPr>
          <a:lstStyle/>
          <a:p>
            <a:pPr algn="just"/>
            <a:r>
              <a:rPr lang="pt-BR" sz="3200" b="1" dirty="0"/>
              <a:t>O que é SDLC?</a:t>
            </a:r>
          </a:p>
          <a:p>
            <a:pPr algn="just"/>
            <a:br>
              <a:rPr lang="pt-BR" dirty="0"/>
            </a:br>
            <a:r>
              <a:rPr lang="pt-BR" sz="2100" dirty="0"/>
              <a:t>É um conjunto de práticas de segurança que é incorporado ao processo de desenvolvimento.</a:t>
            </a:r>
          </a:p>
          <a:p>
            <a:pPr algn="just"/>
            <a:endParaRPr lang="pt-BR" sz="2100" dirty="0"/>
          </a:p>
        </p:txBody>
      </p:sp>
      <p:sp>
        <p:nvSpPr>
          <p:cNvPr id="3" name="Retângulo 2"/>
          <p:cNvSpPr/>
          <p:nvPr/>
        </p:nvSpPr>
        <p:spPr>
          <a:xfrm>
            <a:off x="6872291" y="2244936"/>
            <a:ext cx="4563806" cy="2180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17221" tIns="58610" rIns="117221" bIns="58610">
            <a:spAutoFit/>
          </a:bodyPr>
          <a:lstStyle/>
          <a:p>
            <a:pPr algn="just"/>
            <a:r>
              <a:rPr lang="pt-BR" sz="3200" b="1" dirty="0"/>
              <a:t>Objetivos</a:t>
            </a:r>
          </a:p>
          <a:p>
            <a:pPr algn="just"/>
            <a:endParaRPr lang="pt-BR" b="1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pt-BR" sz="2100" dirty="0"/>
              <a:t>Reduzir a quantidade de falhas de segurança no código.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pt-BR" sz="2100" dirty="0"/>
              <a:t>Reduzir a gravidade das falhas de segurança.</a:t>
            </a:r>
          </a:p>
        </p:txBody>
      </p:sp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009001-DA31-41DE-B49D-C325D739200B}"/>
              </a:ext>
            </a:extLst>
          </p:cNvPr>
          <p:cNvSpPr txBox="1"/>
          <p:nvPr/>
        </p:nvSpPr>
        <p:spPr>
          <a:xfrm>
            <a:off x="1649697" y="5150560"/>
            <a:ext cx="1023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Desenvolver software seguros e não softwares relacionados a segurança</a:t>
            </a:r>
          </a:p>
        </p:txBody>
      </p:sp>
    </p:spTree>
    <p:extLst>
      <p:ext uri="{BB962C8B-B14F-4D97-AF65-F5344CB8AC3E}">
        <p14:creationId xmlns:p14="http://schemas.microsoft.com/office/powerpoint/2010/main" val="30359184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00701" y="757857"/>
            <a:ext cx="9526121" cy="602767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Cross Site </a:t>
            </a:r>
            <a:r>
              <a:rPr lang="pt-BR" sz="3200" dirty="0" err="1"/>
              <a:t>Scripting</a:t>
            </a:r>
            <a:r>
              <a:rPr lang="pt-BR" sz="3200" dirty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Tipos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XSS – Persistente (Stored)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XSS – Refletido (Reflected)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XSS – Baseado em DOM (DOM based)	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 Cross Site Request Forgery (CSRF)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Demo WebGoat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 XSS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 CRSF</a:t>
            </a:r>
          </a:p>
        </p:txBody>
      </p:sp>
    </p:spTree>
    <p:extLst>
      <p:ext uri="{BB962C8B-B14F-4D97-AF65-F5344CB8AC3E}">
        <p14:creationId xmlns:p14="http://schemas.microsoft.com/office/powerpoint/2010/main" val="16244024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987827" y="2478495"/>
            <a:ext cx="9241026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ataque de Cross-site Scripting ou XSS consiste em explorar a ausência de validações dos parâmetros de entradas e respostas do servidor na aplicação web. Depois de explorado o código inserido é executado no navegador do usuário.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código injetado pode ser qualquer código que execute no navegador. As linguagens mais utilizadas são Javascript e HTML.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987826" y="1182350"/>
            <a:ext cx="9262560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Cross Site Scripting?</a:t>
            </a:r>
          </a:p>
        </p:txBody>
      </p:sp>
    </p:spTree>
    <p:extLst>
      <p:ext uri="{BB962C8B-B14F-4D97-AF65-F5344CB8AC3E}">
        <p14:creationId xmlns:p14="http://schemas.microsoft.com/office/powerpoint/2010/main" val="21915085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</a:t>
            </a:r>
            <a:r>
              <a:rPr lang="pt-BR" sz="12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Scripting</a:t>
            </a: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22131" y="923761"/>
            <a:ext cx="8781704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406664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398658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398658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423983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1990" y="1040296"/>
            <a:ext cx="10108877" cy="5400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tângulo 2"/>
          <p:cNvSpPr/>
          <p:nvPr/>
        </p:nvSpPr>
        <p:spPr>
          <a:xfrm>
            <a:off x="4512501" y="636778"/>
            <a:ext cx="3604456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ctr"/>
            <a:r>
              <a:rPr lang="pt-BR" sz="3200" b="1" dirty="0"/>
              <a:t>OWASP TOP10 </a:t>
            </a:r>
          </a:p>
        </p:txBody>
      </p:sp>
      <p:sp>
        <p:nvSpPr>
          <p:cNvPr id="9" name="Retângulo 3"/>
          <p:cNvSpPr/>
          <p:nvPr/>
        </p:nvSpPr>
        <p:spPr>
          <a:xfrm>
            <a:off x="5418403" y="6290393"/>
            <a:ext cx="2451787" cy="31841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1300" dirty="0"/>
              <a:t>https://www.owasp.org/</a:t>
            </a:r>
          </a:p>
        </p:txBody>
      </p:sp>
    </p:spTree>
    <p:extLst>
      <p:ext uri="{BB962C8B-B14F-4D97-AF65-F5344CB8AC3E}">
        <p14:creationId xmlns:p14="http://schemas.microsoft.com/office/powerpoint/2010/main" val="6242713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22131" y="2090869"/>
            <a:ext cx="9370843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No XSS persistente, o atacante consegue armazenar o seu código dentro do servidor, utilizando um input que não esteja sendo sanitizado.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Uma vez que o Script malicioso é injetado na aplicação, todos os usuários que possuem acesso a página afetada podem ser prejudicados.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022131" y="98588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XSS – Persistente (Stored)</a:t>
            </a:r>
          </a:p>
        </p:txBody>
      </p:sp>
    </p:spTree>
    <p:extLst>
      <p:ext uri="{BB962C8B-B14F-4D97-AF65-F5344CB8AC3E}">
        <p14:creationId xmlns:p14="http://schemas.microsoft.com/office/powerpoint/2010/main" val="3188254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Forma 63"/>
          <p:cNvCxnSpPr>
            <a:stCxn id="60" idx="2"/>
          </p:cNvCxnSpPr>
          <p:nvPr/>
        </p:nvCxnSpPr>
        <p:spPr>
          <a:xfrm rot="5400000">
            <a:off x="5144905" y="3232261"/>
            <a:ext cx="946946" cy="38404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/>
          <p:cNvGrpSpPr/>
          <p:nvPr/>
        </p:nvGrpSpPr>
        <p:grpSpPr>
          <a:xfrm>
            <a:off x="1681937" y="1059476"/>
            <a:ext cx="7200800" cy="5194524"/>
            <a:chOff x="815413" y="936363"/>
            <a:chExt cx="7200800" cy="5194524"/>
          </a:xfrm>
        </p:grpSpPr>
        <p:pic>
          <p:nvPicPr>
            <p:cNvPr id="2055" name="Picture 7" descr="C:\Clientes\Treinamento_SEG-INF\Treinamento\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63820" y="2651314"/>
              <a:ext cx="1474277" cy="1209734"/>
            </a:xfrm>
            <a:prstGeom prst="rect">
              <a:avLst/>
            </a:prstGeom>
            <a:noFill/>
          </p:spPr>
        </p:pic>
        <p:pic>
          <p:nvPicPr>
            <p:cNvPr id="2056" name="Picture 8" descr="C:\Clientes\Treinamento_SEG-INF\Treinamento\computador00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5415" y="1095941"/>
              <a:ext cx="1951567" cy="1664970"/>
            </a:xfrm>
            <a:prstGeom prst="rect">
              <a:avLst/>
            </a:prstGeom>
            <a:noFill/>
          </p:spPr>
        </p:pic>
        <p:pic>
          <p:nvPicPr>
            <p:cNvPr id="38" name="Picture 8" descr="C:\Clientes\Treinamento_SEG-INF\Treinamento\computador00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5415" y="4465917"/>
              <a:ext cx="1951567" cy="1664970"/>
            </a:xfrm>
            <a:prstGeom prst="rect">
              <a:avLst/>
            </a:prstGeom>
            <a:noFill/>
          </p:spPr>
        </p:pic>
        <p:sp>
          <p:nvSpPr>
            <p:cNvPr id="39" name="CaixaDeTexto 38"/>
            <p:cNvSpPr txBox="1"/>
            <p:nvPr/>
          </p:nvSpPr>
          <p:spPr>
            <a:xfrm>
              <a:off x="815413" y="936363"/>
              <a:ext cx="1248139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Atacante</a:t>
              </a: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988552" y="4392747"/>
              <a:ext cx="762516" cy="349197"/>
            </a:xfrm>
            <a:prstGeom prst="rect">
              <a:avLst/>
            </a:prstGeom>
            <a:noFill/>
          </p:spPr>
          <p:txBody>
            <a:bodyPr wrap="none" lIns="117221" tIns="58610" rIns="117221" bIns="58610" rtlCol="0">
              <a:spAutoFit/>
            </a:bodyPr>
            <a:lstStyle/>
            <a:p>
              <a:r>
                <a:rPr lang="pt-BR" sz="1500" b="1" dirty="0"/>
                <a:t>Vítima</a:t>
              </a:r>
            </a:p>
          </p:txBody>
        </p:sp>
        <p:cxnSp>
          <p:nvCxnSpPr>
            <p:cNvPr id="42" name="Conector de seta reta 41"/>
            <p:cNvCxnSpPr>
              <a:stCxn id="2056" idx="3"/>
              <a:endCxn id="2055" idx="1"/>
            </p:cNvCxnSpPr>
            <p:nvPr/>
          </p:nvCxnSpPr>
          <p:spPr>
            <a:xfrm>
              <a:off x="2766982" y="1928427"/>
              <a:ext cx="1696839" cy="13277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38" idx="3"/>
              <a:endCxn id="2055" idx="1"/>
            </p:cNvCxnSpPr>
            <p:nvPr/>
          </p:nvCxnSpPr>
          <p:spPr>
            <a:xfrm flipV="1">
              <a:off x="2766982" y="3256181"/>
              <a:ext cx="1696839" cy="20422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ixaDeTexto 57"/>
            <p:cNvSpPr txBox="1"/>
            <p:nvPr/>
          </p:nvSpPr>
          <p:spPr>
            <a:xfrm>
              <a:off x="4655841" y="2478496"/>
              <a:ext cx="1536171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Web Server</a:t>
              </a: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5327914" y="4206688"/>
              <a:ext cx="2688299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&lt;script&gt;EvilScript()&lt;/script&gt;</a:t>
              </a:r>
            </a:p>
          </p:txBody>
        </p:sp>
        <p:cxnSp>
          <p:nvCxnSpPr>
            <p:cNvPr id="62" name="Forma 61"/>
            <p:cNvCxnSpPr>
              <a:stCxn id="2055" idx="2"/>
              <a:endCxn id="60" idx="1"/>
            </p:cNvCxnSpPr>
            <p:nvPr/>
          </p:nvCxnSpPr>
          <p:spPr>
            <a:xfrm rot="16200000" flipH="1">
              <a:off x="5004317" y="4057689"/>
              <a:ext cx="520239" cy="12695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/>
            <p:cNvCxnSpPr>
              <a:stCxn id="38" idx="0"/>
            </p:cNvCxnSpPr>
            <p:nvPr/>
          </p:nvCxnSpPr>
          <p:spPr>
            <a:xfrm flipH="1" flipV="1">
              <a:off x="1775520" y="2824133"/>
              <a:ext cx="15677" cy="16417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ixaDeTexto 69"/>
            <p:cNvSpPr txBox="1"/>
            <p:nvPr/>
          </p:nvSpPr>
          <p:spPr>
            <a:xfrm>
              <a:off x="3503712" y="2305677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1º</a:t>
              </a: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3311692" y="4084042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2º</a:t>
              </a:r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4559831" y="5243602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3º</a:t>
              </a:r>
            </a:p>
          </p:txBody>
        </p:sp>
        <p:sp>
          <p:nvSpPr>
            <p:cNvPr id="73" name="CaixaDeTexto 72"/>
            <p:cNvSpPr txBox="1"/>
            <p:nvPr/>
          </p:nvSpPr>
          <p:spPr>
            <a:xfrm>
              <a:off x="1679511" y="3392764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4º</a:t>
              </a:r>
            </a:p>
          </p:txBody>
        </p:sp>
      </p:grpSp>
      <p:sp>
        <p:nvSpPr>
          <p:cNvPr id="74" name="CaixaDeTexto 73"/>
          <p:cNvSpPr txBox="1"/>
          <p:nvPr/>
        </p:nvSpPr>
        <p:spPr>
          <a:xfrm>
            <a:off x="7058536" y="1090942"/>
            <a:ext cx="4639821" cy="251902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dirty="0"/>
              <a:t>O atacante injeta códigos maliciosos no WebService que são armazenados;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000" dirty="0"/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A vítima visualiza a página infectada;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000" dirty="0"/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O script é executado pelo navegador da vítima;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000" dirty="0"/>
          </a:p>
          <a:p>
            <a:pPr marL="342900" indent="-342900" algn="just">
              <a:buFont typeface="+mj-lt"/>
              <a:buAutoNum type="arabicPeriod"/>
            </a:pPr>
            <a:r>
              <a:rPr lang="pt-BR" dirty="0"/>
              <a:t>O Computador da vítima envia dados para o atacante.</a:t>
            </a:r>
          </a:p>
        </p:txBody>
      </p:sp>
      <p:sp>
        <p:nvSpPr>
          <p:cNvPr id="19" name="Paralelogramo 18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16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2226" y="1079042"/>
            <a:ext cx="9226219" cy="5297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3347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022131" y="2181154"/>
            <a:ext cx="9370843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exploração do XSS Refletido consiste de enviar o código maliciosos via requisição para a vítima que ao clicar tem o código é refletido no web service e executado no navegador da vítima.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Link infectado é normalmente enviado para a vítima via engenharia social ou outros métodos.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XSS – Refletido (Reflected)</a:t>
            </a:r>
          </a:p>
        </p:txBody>
      </p:sp>
    </p:spTree>
    <p:extLst>
      <p:ext uri="{BB962C8B-B14F-4D97-AF65-F5344CB8AC3E}">
        <p14:creationId xmlns:p14="http://schemas.microsoft.com/office/powerpoint/2010/main" val="1099099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1517049" y="945369"/>
            <a:ext cx="9711802" cy="5294173"/>
            <a:chOff x="335362" y="1009533"/>
            <a:chExt cx="9711802" cy="5294173"/>
          </a:xfrm>
        </p:grpSpPr>
        <p:pic>
          <p:nvPicPr>
            <p:cNvPr id="2" name="Picture 7" descr="C:\Clientes\Treinamento_SEG-INF\Treinamento\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3712" y="3429000"/>
              <a:ext cx="1474277" cy="1209734"/>
            </a:xfrm>
            <a:prstGeom prst="rect">
              <a:avLst/>
            </a:prstGeom>
            <a:noFill/>
          </p:spPr>
        </p:pic>
        <p:pic>
          <p:nvPicPr>
            <p:cNvPr id="3" name="Picture 8" descr="C:\Clientes\Treinamento_SEG-INF\Treinamento\computador00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362" y="4638736"/>
              <a:ext cx="1951567" cy="1664970"/>
            </a:xfrm>
            <a:prstGeom prst="rect">
              <a:avLst/>
            </a:prstGeom>
            <a:noFill/>
          </p:spPr>
        </p:pic>
        <p:pic>
          <p:nvPicPr>
            <p:cNvPr id="4" name="Picture 8" descr="C:\Clientes\Treinamento_SEG-INF\Treinamento\computador00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373" y="1268762"/>
              <a:ext cx="1951567" cy="1664970"/>
            </a:xfrm>
            <a:prstGeom prst="rect">
              <a:avLst/>
            </a:prstGeom>
            <a:noFill/>
          </p:spPr>
        </p:pic>
        <p:sp>
          <p:nvSpPr>
            <p:cNvPr id="5" name="CaixaDeTexto 4"/>
            <p:cNvSpPr txBox="1"/>
            <p:nvPr/>
          </p:nvSpPr>
          <p:spPr>
            <a:xfrm>
              <a:off x="431372" y="4379507"/>
              <a:ext cx="1248139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Atacante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19403" y="1009533"/>
              <a:ext cx="762516" cy="349197"/>
            </a:xfrm>
            <a:prstGeom prst="rect">
              <a:avLst/>
            </a:prstGeom>
            <a:noFill/>
          </p:spPr>
          <p:txBody>
            <a:bodyPr wrap="none" lIns="117221" tIns="58610" rIns="117221" bIns="58610" rtlCol="0">
              <a:spAutoFit/>
            </a:bodyPr>
            <a:lstStyle/>
            <a:p>
              <a:r>
                <a:rPr lang="pt-BR" sz="1500" b="1" dirty="0"/>
                <a:t>vítima</a:t>
              </a:r>
            </a:p>
          </p:txBody>
        </p:sp>
        <p:cxnSp>
          <p:nvCxnSpPr>
            <p:cNvPr id="8" name="Conector de seta reta 7"/>
            <p:cNvCxnSpPr>
              <a:endCxn id="2" idx="1"/>
            </p:cNvCxnSpPr>
            <p:nvPr/>
          </p:nvCxnSpPr>
          <p:spPr>
            <a:xfrm>
              <a:off x="2417092" y="2368880"/>
              <a:ext cx="1086620" cy="16649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/>
            <p:cNvSpPr txBox="1"/>
            <p:nvPr/>
          </p:nvSpPr>
          <p:spPr>
            <a:xfrm>
              <a:off x="3695733" y="3256181"/>
              <a:ext cx="1536171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Web Server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463818" y="5205428"/>
              <a:ext cx="2688299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&lt;script&gt;EvilScript()&lt;/script&gt;</a:t>
              </a:r>
            </a:p>
          </p:txBody>
        </p:sp>
        <p:cxnSp>
          <p:nvCxnSpPr>
            <p:cNvPr id="11" name="Forma 10"/>
            <p:cNvCxnSpPr>
              <a:stCxn id="2" idx="2"/>
              <a:endCxn id="10" idx="1"/>
            </p:cNvCxnSpPr>
            <p:nvPr/>
          </p:nvCxnSpPr>
          <p:spPr>
            <a:xfrm rot="16200000" flipH="1">
              <a:off x="3981688" y="4897896"/>
              <a:ext cx="741293" cy="22296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/>
            <p:cNvSpPr txBox="1"/>
            <p:nvPr/>
          </p:nvSpPr>
          <p:spPr>
            <a:xfrm>
              <a:off x="2735628" y="1435227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1º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3695733" y="4887009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3º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927648" y="2874308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2º</a:t>
              </a:r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3791743" y="1095943"/>
              <a:ext cx="6255421" cy="349197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500" b="1" dirty="0"/>
                <a:t>http://site-confiavel.com/noticia.php?busca=&lt;script&gt;Evilscript()&lt;/script&gt;</a:t>
              </a:r>
            </a:p>
          </p:txBody>
        </p:sp>
        <p:cxnSp>
          <p:nvCxnSpPr>
            <p:cNvPr id="34" name="Conector de seta reta 33"/>
            <p:cNvCxnSpPr>
              <a:stCxn id="32" idx="1"/>
              <a:endCxn id="4" idx="3"/>
            </p:cNvCxnSpPr>
            <p:nvPr/>
          </p:nvCxnSpPr>
          <p:spPr>
            <a:xfrm flipH="1">
              <a:off x="2382940" y="1270542"/>
              <a:ext cx="1408803" cy="8307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1199456" y="3651994"/>
              <a:ext cx="480053" cy="318419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b="1" dirty="0"/>
                <a:t>4º</a:t>
              </a:r>
            </a:p>
          </p:txBody>
        </p:sp>
        <p:cxnSp>
          <p:nvCxnSpPr>
            <p:cNvPr id="55" name="Conector de seta reta 54"/>
            <p:cNvCxnSpPr>
              <a:endCxn id="5" idx="0"/>
            </p:cNvCxnSpPr>
            <p:nvPr/>
          </p:nvCxnSpPr>
          <p:spPr>
            <a:xfrm flipH="1">
              <a:off x="1055442" y="2910543"/>
              <a:ext cx="384043" cy="14689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ixaDeTexto 60"/>
          <p:cNvSpPr txBox="1"/>
          <p:nvPr/>
        </p:nvSpPr>
        <p:spPr>
          <a:xfrm>
            <a:off x="6618142" y="1621730"/>
            <a:ext cx="5360221" cy="1688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17221" tIns="58610" rIns="117221" bIns="58610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400" dirty="0"/>
              <a:t>A vítima recebe o link e abre ele;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dirty="0"/>
          </a:p>
          <a:p>
            <a:pPr marL="342900" indent="-342900" algn="just">
              <a:buFont typeface="+mj-lt"/>
              <a:buAutoNum type="arabicPeriod"/>
            </a:pPr>
            <a:r>
              <a:rPr lang="pt-BR" sz="1400" dirty="0"/>
              <a:t>A é redirecionada para o site exposto a XSS refletido;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/>
          </a:p>
          <a:p>
            <a:pPr marL="342900" indent="-342900" algn="just">
              <a:buFont typeface="+mj-lt"/>
              <a:buAutoNum type="arabicPeriod"/>
            </a:pPr>
            <a:r>
              <a:rPr lang="pt-BR" sz="1400" dirty="0"/>
              <a:t>O script é concatenado e executado no navegador da vítima;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dirty="0"/>
          </a:p>
          <a:p>
            <a:pPr marL="342900" indent="-342900" algn="just">
              <a:buFont typeface="+mj-lt"/>
              <a:buAutoNum type="arabicPeriod"/>
            </a:pPr>
            <a:r>
              <a:rPr lang="pt-BR" sz="1400" dirty="0"/>
              <a:t>O atacante recebe o retorno do seu script.</a:t>
            </a:r>
          </a:p>
        </p:txBody>
      </p:sp>
      <p:sp>
        <p:nvSpPr>
          <p:cNvPr id="19" name="Paralelogramo 18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538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469" y="1208504"/>
            <a:ext cx="9722512" cy="482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8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00F560-AD2C-45C5-9E77-107FC019122E}"/>
              </a:ext>
            </a:extLst>
          </p:cNvPr>
          <p:cNvSpPr txBox="1"/>
          <p:nvPr/>
        </p:nvSpPr>
        <p:spPr>
          <a:xfrm>
            <a:off x="2183304" y="2227238"/>
            <a:ext cx="88227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Desenvolvimento de Software seguro:</a:t>
            </a:r>
          </a:p>
          <a:p>
            <a:endParaRPr lang="pt-B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Componentes operam de forma segura;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Faz o que foi projetado para fazer;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Colocar recursos de segurança, não torna um software seguro;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Recursos de Segurança não podem ser garantidos.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50581B-C57F-4C0E-ACF8-A5DD3D076DF1}"/>
              </a:ext>
            </a:extLst>
          </p:cNvPr>
          <p:cNvSpPr txBox="1"/>
          <p:nvPr/>
        </p:nvSpPr>
        <p:spPr>
          <a:xfrm>
            <a:off x="2183304" y="1109668"/>
            <a:ext cx="9606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Recursos de Segurança  não garante Software seguro</a:t>
            </a:r>
          </a:p>
          <a:p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9028744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22131" y="2292599"/>
            <a:ext cx="9206721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XSS baseado em DOM, permite a modificação de propriedade de objetos diretamente no navegador da vítima, não dependendo de nenhuma interação com o servidor, diferente no XSS persistente e refletido.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XSS – Baseado em DOM (DOM based)</a:t>
            </a:r>
          </a:p>
        </p:txBody>
      </p:sp>
    </p:spTree>
    <p:extLst>
      <p:ext uri="{BB962C8B-B14F-4D97-AF65-F5344CB8AC3E}">
        <p14:creationId xmlns:p14="http://schemas.microsoft.com/office/powerpoint/2010/main" val="11940454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030839" y="1849625"/>
            <a:ext cx="9448857" cy="436568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código abaixo seleciona o tipo de estilo que será utilizado de acordo com o parâmetro passado pelo usuário.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1371600" lvl="2" indent="-457200" algn="just"/>
            <a:r>
              <a:rPr lang="pt-BR" dirty="0"/>
              <a:t>&lt;script&gt;</a:t>
            </a:r>
          </a:p>
          <a:p>
            <a:pPr marL="1371600" lvl="2" indent="-457200" algn="just"/>
            <a:r>
              <a:rPr lang="pt-BR" dirty="0"/>
              <a:t>	var estilo = ‘style’ + location.hash + ‘.css’;</a:t>
            </a:r>
          </a:p>
          <a:p>
            <a:pPr marL="1371600" lvl="2" indent="-457200" algn="just"/>
            <a:r>
              <a:rPr lang="pt-BR" dirty="0"/>
              <a:t>	document.write(‘&lt;link rel="stylesheet" type="text/css" href=”’ + estilo + ’" /&gt;’);</a:t>
            </a:r>
          </a:p>
          <a:p>
            <a:pPr marL="1371600" lvl="2" indent="-457200" algn="just"/>
            <a:r>
              <a:rPr lang="pt-BR" dirty="0"/>
              <a:t>&lt;/script&gt;</a:t>
            </a:r>
          </a:p>
          <a:p>
            <a:pPr marL="1371600" lvl="2" indent="-457200" algn="just"/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atacante pode utilizar o objeto para carregar o seu código malicioso da seguinte forma.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ctr"/>
            <a:r>
              <a:rPr lang="pt-BR" dirty="0"/>
              <a:t>http://site-confiavel.com/index.html#&gt;&lt;script&gt;Evilscript()&lt;/script&gt;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30839" y="107523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XSS – Baseado em DOM (DOM based)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078183" y="2143793"/>
            <a:ext cx="9401514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dirty="0"/>
              <a:t>&lt;IMG SRC="javascript:alert('XSS');"&gt; </a:t>
            </a:r>
          </a:p>
          <a:p>
            <a:endParaRPr lang="pt-BR" dirty="0"/>
          </a:p>
          <a:p>
            <a:r>
              <a:rPr lang="pt-BR" dirty="0"/>
              <a:t>&lt;IMG SRC=javascript:alert(String.fromCharCode(88,83,83))&gt;</a:t>
            </a:r>
          </a:p>
          <a:p>
            <a:endParaRPr lang="pt-BR" dirty="0"/>
          </a:p>
          <a:p>
            <a:r>
              <a:rPr lang="pt-BR" dirty="0"/>
              <a:t>&lt;IMG SRC=/onerror="alert(String.fromCharCode(88,83,83))"&gt;&lt;/img&gt;</a:t>
            </a:r>
          </a:p>
          <a:p>
            <a:endParaRPr lang="pt-BR" dirty="0"/>
          </a:p>
          <a:p>
            <a:r>
              <a:rPr lang="pt-BR" dirty="0"/>
              <a:t> &lt;BODY onload!#$%&amp;()*~+-_.,:;?@[/|\]^`=alert("XSS")&gt; </a:t>
            </a:r>
          </a:p>
          <a:p>
            <a:endParaRPr lang="pt-BR" dirty="0"/>
          </a:p>
          <a:p>
            <a:r>
              <a:rPr lang="pt-BR" dirty="0"/>
              <a:t>&lt;iframe src=http://xss.rocks/scriptlet.html&lt;</a:t>
            </a:r>
          </a:p>
          <a:p>
            <a:endParaRPr lang="pt-BR" dirty="0"/>
          </a:p>
          <a:p>
            <a:r>
              <a:rPr lang="pt-BR" dirty="0"/>
              <a:t>&lt;INPUT TYPE="IMAGE” SRC="javascript:alert('XSS');"&gt; </a:t>
            </a:r>
          </a:p>
          <a:p>
            <a:endParaRPr lang="pt-BR" dirty="0"/>
          </a:p>
          <a:p>
            <a:r>
              <a:rPr lang="pt-BR" dirty="0"/>
              <a:t>&lt;STYLE&gt;.XSS{background-image:url("javascript:alert('XSS')");}&lt;/STYLE&gt;&lt;CLASS=XSS&gt;&lt;/A&gt;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078182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 de PAYLOAD’s</a:t>
            </a:r>
          </a:p>
        </p:txBody>
      </p:sp>
    </p:spTree>
    <p:extLst>
      <p:ext uri="{BB962C8B-B14F-4D97-AF65-F5344CB8AC3E}">
        <p14:creationId xmlns:p14="http://schemas.microsoft.com/office/powerpoint/2010/main" val="34760451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341" y="1576969"/>
            <a:ext cx="9793088" cy="471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8059" y="851872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Demo WebGoat</a:t>
            </a:r>
          </a:p>
        </p:txBody>
      </p:sp>
    </p:spTree>
    <p:extLst>
      <p:ext uri="{BB962C8B-B14F-4D97-AF65-F5344CB8AC3E}">
        <p14:creationId xmlns:p14="http://schemas.microsoft.com/office/powerpoint/2010/main" val="1887747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097633" y="2309529"/>
            <a:ext cx="9131220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No ataque de CSRF, O atacante força a vítima a executar uma request no web service vulnerável, utilizando cookies de sessão e suas permissões.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Cross Site Request forgery (CSRF)</a:t>
            </a:r>
          </a:p>
        </p:txBody>
      </p:sp>
    </p:spTree>
    <p:extLst>
      <p:ext uri="{BB962C8B-B14F-4D97-AF65-F5344CB8AC3E}">
        <p14:creationId xmlns:p14="http://schemas.microsoft.com/office/powerpoint/2010/main" val="20750144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3095831" y="4915668"/>
            <a:ext cx="3233440" cy="147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TN_hacker"/>
          <p:cNvPicPr>
            <a:picLocks noChangeAspect="1" noChangeArrowheads="1"/>
          </p:cNvPicPr>
          <p:nvPr/>
        </p:nvPicPr>
        <p:blipFill>
          <a:blip r:embed="rId4" cstate="print">
            <a:lum bright="24000" contrast="42000"/>
          </a:blip>
          <a:srcRect/>
          <a:stretch>
            <a:fillRect/>
          </a:stretch>
        </p:blipFill>
        <p:spPr bwMode="auto">
          <a:xfrm>
            <a:off x="1372991" y="1962593"/>
            <a:ext cx="1241891" cy="1296144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7654850" y="4988461"/>
            <a:ext cx="628651" cy="620875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17221" tIns="58610" rIns="117221" bIns="58610" anchor="ctr">
            <a:spAutoFit/>
          </a:bodyPr>
          <a:lstStyle/>
          <a:p>
            <a:r>
              <a:rPr lang="en-US" sz="2100" b="1" dirty="0"/>
              <a:t>3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2231735" y="3994734"/>
            <a:ext cx="628651" cy="620875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17221" tIns="58610" rIns="117221" bIns="58610" anchor="ctr">
            <a:spAutoFit/>
          </a:bodyPr>
          <a:lstStyle/>
          <a:p>
            <a:r>
              <a:rPr lang="en-US" sz="2100" b="1" dirty="0"/>
              <a:t>2</a:t>
            </a: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gray">
          <a:xfrm>
            <a:off x="2135726" y="1280020"/>
            <a:ext cx="9480548" cy="3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8035" tIns="59018" rIns="118035" bIns="59018"/>
          <a:lstStyle/>
          <a:p>
            <a:pPr marL="439580" indent="-439580">
              <a:spcBef>
                <a:spcPct val="200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O atacante prepara armadilha em algum site da internet (ou simplesmente via e-mail)</a:t>
            </a:r>
          </a:p>
        </p:txBody>
      </p: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2968146" y="1895716"/>
            <a:ext cx="3905515" cy="177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1463651" y="1143217"/>
            <a:ext cx="628651" cy="620875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17221" tIns="58610" rIns="117221" bIns="58610" anchor="ctr">
            <a:spAutoFit/>
          </a:bodyPr>
          <a:lstStyle/>
          <a:p>
            <a:r>
              <a:rPr lang="en-US" sz="2100" b="1" dirty="0"/>
              <a:t>1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gray">
          <a:xfrm>
            <a:off x="2699825" y="4011891"/>
            <a:ext cx="5071466" cy="75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8035" tIns="59018" rIns="118035" bIns="59018"/>
          <a:lstStyle/>
          <a:p>
            <a:pPr marL="439580" indent="-439580" algn="ctr">
              <a:spcBef>
                <a:spcPct val="200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Enquanto logada em um site vulnerável,</a:t>
            </a:r>
            <a:br>
              <a:rPr lang="en-US" b="1" dirty="0">
                <a:latin typeface="Arial" pitchFamily="34" charset="0"/>
                <a:cs typeface="Arial" pitchFamily="34" charset="0"/>
              </a:rPr>
            </a:br>
            <a:r>
              <a:rPr lang="en-US" b="1" dirty="0">
                <a:latin typeface="Arial" pitchFamily="34" charset="0"/>
                <a:cs typeface="Arial" pitchFamily="34" charset="0"/>
              </a:rPr>
              <a:t>a vítima acessa o site do atacante</a:t>
            </a:r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gray">
          <a:xfrm>
            <a:off x="8760461" y="4451578"/>
            <a:ext cx="3113616" cy="147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8035" tIns="59018" rIns="118035" bIns="59018"/>
          <a:lstStyle/>
          <a:p>
            <a:pPr algn="just">
              <a:spcBef>
                <a:spcPct val="20000"/>
              </a:spcBef>
              <a:buFont typeface="Webdings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O site vulnerável vê uma requisição legítima da vítima e responde à ação solicitada.</a:t>
            </a:r>
          </a:p>
        </p:txBody>
      </p:sp>
      <p:sp>
        <p:nvSpPr>
          <p:cNvPr id="39" name="Rectangle 12"/>
          <p:cNvSpPr>
            <a:spLocks noChangeArrowheads="1"/>
          </p:cNvSpPr>
          <p:nvPr/>
        </p:nvSpPr>
        <p:spPr bwMode="auto">
          <a:xfrm>
            <a:off x="3659528" y="5850958"/>
            <a:ext cx="5153168" cy="31841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117221" tIns="58610" rIns="117221" bIns="58610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SzPct val="90000"/>
            </a:pPr>
            <a:r>
              <a:rPr lang="en-US" sz="1300" b="1" dirty="0">
                <a:latin typeface="Arial" pitchFamily="34" charset="0"/>
                <a:cs typeface="Arial" pitchFamily="34" charset="0"/>
              </a:rPr>
              <a:t>&lt;img&gt; tag carregada pelo navegador – envia requisição GET</a:t>
            </a:r>
          </a:p>
        </p:txBody>
      </p:sp>
      <p:grpSp>
        <p:nvGrpSpPr>
          <p:cNvPr id="40" name="Group 13"/>
          <p:cNvGrpSpPr>
            <a:grpSpLocks/>
          </p:cNvGrpSpPr>
          <p:nvPr/>
        </p:nvGrpSpPr>
        <p:grpSpPr bwMode="auto">
          <a:xfrm>
            <a:off x="9048493" y="2723386"/>
            <a:ext cx="1940984" cy="1695450"/>
            <a:chOff x="4336" y="1870"/>
            <a:chExt cx="917" cy="890"/>
          </a:xfrm>
        </p:grpSpPr>
        <p:sp>
          <p:nvSpPr>
            <p:cNvPr id="41" name="Rectangle 14"/>
            <p:cNvSpPr>
              <a:spLocks noChangeArrowheads="1"/>
            </p:cNvSpPr>
            <p:nvPr/>
          </p:nvSpPr>
          <p:spPr bwMode="ltGray">
            <a:xfrm>
              <a:off x="4336" y="2616"/>
              <a:ext cx="917" cy="144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420000" lon="0" rev="0"/>
              </a:camera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Custom Code</a:t>
              </a: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ltGray">
            <a:xfrm rot="-5400000">
              <a:off x="4023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Accounts</a:t>
              </a:r>
            </a:p>
          </p:txBody>
        </p:sp>
        <p:sp>
          <p:nvSpPr>
            <p:cNvPr id="43" name="Rectangle 16"/>
            <p:cNvSpPr>
              <a:spLocks noChangeArrowheads="1"/>
            </p:cNvSpPr>
            <p:nvPr/>
          </p:nvSpPr>
          <p:spPr bwMode="ltGray">
            <a:xfrm rot="-5400000">
              <a:off x="4139" y="2193"/>
              <a:ext cx="726" cy="79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Finance</a:t>
              </a: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ltGray">
            <a:xfrm rot="-5400000">
              <a:off x="4262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Administration</a:t>
              </a:r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ltGray">
            <a:xfrm rot="-5400000">
              <a:off x="4375" y="2193"/>
              <a:ext cx="726" cy="79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Transactions</a:t>
              </a:r>
            </a:p>
          </p:txBody>
        </p:sp>
        <p:sp>
          <p:nvSpPr>
            <p:cNvPr id="46" name="Rectangle 19"/>
            <p:cNvSpPr>
              <a:spLocks noChangeArrowheads="1"/>
            </p:cNvSpPr>
            <p:nvPr/>
          </p:nvSpPr>
          <p:spPr bwMode="ltGray">
            <a:xfrm rot="-5400000">
              <a:off x="4498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Communication</a:t>
              </a:r>
            </a:p>
          </p:txBody>
        </p:sp>
        <p:sp>
          <p:nvSpPr>
            <p:cNvPr id="47" name="Rectangle 20"/>
            <p:cNvSpPr>
              <a:spLocks noChangeArrowheads="1"/>
            </p:cNvSpPr>
            <p:nvPr/>
          </p:nvSpPr>
          <p:spPr bwMode="ltGray">
            <a:xfrm rot="-5400000">
              <a:off x="4609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Knowledge Mgmt</a:t>
              </a:r>
            </a:p>
          </p:txBody>
        </p:sp>
        <p:sp>
          <p:nvSpPr>
            <p:cNvPr id="48" name="Rectangle 21"/>
            <p:cNvSpPr>
              <a:spLocks noChangeArrowheads="1"/>
            </p:cNvSpPr>
            <p:nvPr/>
          </p:nvSpPr>
          <p:spPr bwMode="ltGray">
            <a:xfrm rot="-5400000">
              <a:off x="4725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E-Commerce</a:t>
              </a:r>
            </a:p>
          </p:txBody>
        </p:sp>
        <p:sp>
          <p:nvSpPr>
            <p:cNvPr id="49" name="Rectangle 22"/>
            <p:cNvSpPr>
              <a:spLocks noChangeArrowheads="1"/>
            </p:cNvSpPr>
            <p:nvPr/>
          </p:nvSpPr>
          <p:spPr bwMode="ltGray">
            <a:xfrm rot="-5400000">
              <a:off x="4842" y="2194"/>
              <a:ext cx="726" cy="78"/>
            </a:xfrm>
            <a:prstGeom prst="rect">
              <a:avLst/>
            </a:prstGeom>
            <a:solidFill>
              <a:srgbClr val="008000"/>
            </a:solid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008000"/>
              </a:extrusionClr>
            </a:sp3d>
          </p:spPr>
          <p:txBody>
            <a:bodyPr anchor="ctr">
              <a:flatTx/>
            </a:bodyPr>
            <a:lstStyle/>
            <a:p>
              <a:r>
                <a:rPr lang="en-US" sz="1300" b="1" dirty="0">
                  <a:solidFill>
                    <a:schemeClr val="bg1"/>
                  </a:solidFill>
                </a:rPr>
                <a:t>Bus. Functions</a:t>
              </a:r>
            </a:p>
          </p:txBody>
        </p:sp>
      </p:grpSp>
      <p:pic>
        <p:nvPicPr>
          <p:cNvPr id="50" name="Picture 23" descr="businesswom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63650" y="4710807"/>
            <a:ext cx="999469" cy="107480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1" name="Line 26"/>
          <p:cNvSpPr>
            <a:spLocks noChangeShapeType="1"/>
          </p:cNvSpPr>
          <p:nvPr/>
        </p:nvSpPr>
        <p:spPr bwMode="auto">
          <a:xfrm flipH="1">
            <a:off x="6241773" y="4192349"/>
            <a:ext cx="2710709" cy="159222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</p:spPr>
        <p:txBody>
          <a:bodyPr wrap="square" lIns="117221" tIns="58610" rIns="117221" bIns="58610">
            <a:spAutoFit/>
          </a:bodyPr>
          <a:lstStyle/>
          <a:p>
            <a:endParaRPr lang="en-US" sz="2100" b="1" dirty="0"/>
          </a:p>
        </p:txBody>
      </p:sp>
      <p:pic>
        <p:nvPicPr>
          <p:cNvPr id="52" name="Picture 30"/>
          <p:cNvPicPr>
            <a:picLocks noChangeAspect="1" noChangeArrowheads="1"/>
          </p:cNvPicPr>
          <p:nvPr/>
        </p:nvPicPr>
        <p:blipFill>
          <a:blip r:embed="rId6" cstate="print"/>
          <a:srcRect l="-526" t="15096" r="-526" b="52792"/>
          <a:stretch>
            <a:fillRect/>
          </a:stretch>
        </p:blipFill>
        <p:spPr bwMode="auto">
          <a:xfrm>
            <a:off x="2903812" y="2150874"/>
            <a:ext cx="4000772" cy="1468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3" name="Rectangle 27"/>
          <p:cNvSpPr>
            <a:spLocks noChangeArrowheads="1"/>
          </p:cNvSpPr>
          <p:nvPr/>
        </p:nvSpPr>
        <p:spPr bwMode="auto">
          <a:xfrm>
            <a:off x="4083429" y="3413948"/>
            <a:ext cx="4799308" cy="318419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117221" tIns="58610" rIns="117221" bIns="58610">
            <a:spAutoFit/>
          </a:bodyPr>
          <a:lstStyle/>
          <a:p>
            <a:pPr algn="ctr">
              <a:spcBef>
                <a:spcPct val="50000"/>
              </a:spcBef>
              <a:buClr>
                <a:schemeClr val="tx1"/>
              </a:buClr>
              <a:buSzPct val="90000"/>
            </a:pPr>
            <a:r>
              <a:rPr lang="en-US" sz="1300" b="1" dirty="0">
                <a:latin typeface="Arial" pitchFamily="34" charset="0"/>
                <a:cs typeface="Arial" pitchFamily="34" charset="0"/>
              </a:rPr>
              <a:t>Tag &lt;img&gt; escondida contém ataque a um site vulnerável</a:t>
            </a: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 bwMode="gray">
          <a:xfrm>
            <a:off x="7855568" y="2042351"/>
            <a:ext cx="4326834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8035" tIns="59018" rIns="118035" bIns="59018"/>
          <a:lstStyle/>
          <a:p>
            <a:pPr algn="ctr">
              <a:spcBef>
                <a:spcPct val="20000"/>
              </a:spcBef>
              <a:buFont typeface="Webdings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Aplicação com vulnerabilidade CSRF</a:t>
            </a:r>
          </a:p>
        </p:txBody>
      </p:sp>
      <p:sp>
        <p:nvSpPr>
          <p:cNvPr id="56" name="Line 25"/>
          <p:cNvSpPr>
            <a:spLocks noChangeShapeType="1"/>
          </p:cNvSpPr>
          <p:nvPr/>
        </p:nvSpPr>
        <p:spPr bwMode="auto">
          <a:xfrm flipV="1">
            <a:off x="2903810" y="3241842"/>
            <a:ext cx="1136352" cy="914846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square" lIns="117221" tIns="58610" rIns="117221" bIns="58610">
            <a:spAutoFit/>
          </a:bodyPr>
          <a:lstStyle/>
          <a:p>
            <a:endParaRPr lang="en-US" sz="2100" b="1" dirty="0"/>
          </a:p>
        </p:txBody>
      </p:sp>
      <p:sp>
        <p:nvSpPr>
          <p:cNvPr id="28" name="Paralelogramo 27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Paralelogramo 5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88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918728" y="953750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 XSS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06989" y="1763193"/>
            <a:ext cx="9313682" cy="550445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pt-BR" sz="2000" dirty="0"/>
              <a:t>Não confie em inputs realizados por usuários. Utilize Filtros baseados em </a:t>
            </a:r>
            <a:r>
              <a:rPr lang="pt-BR" sz="2000" b="1" dirty="0"/>
              <a:t>White-list</a:t>
            </a:r>
            <a:r>
              <a:rPr lang="pt-BR" sz="2000" dirty="0"/>
              <a:t>, para evitar que caracteres não autorizados sejam introduzidos;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000" dirty="0"/>
              <a:t>Todos os dados de usuário que serão utilizados para construir o HTML devem ser verificados e codificados de maneira apropriada;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000" dirty="0"/>
              <a:t>Valide o tamanho da entrada;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000" dirty="0"/>
              <a:t>Utilize a flag HTTPOnly para evitar roubo de sessões via XSS.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/>
              <a:t>Referências:  </a:t>
            </a:r>
          </a:p>
          <a:p>
            <a:pPr algn="just"/>
            <a:endParaRPr lang="pt-BR" sz="2000" dirty="0"/>
          </a:p>
          <a:p>
            <a:pPr algn="just"/>
            <a:r>
              <a:rPr lang="pt-BR" dirty="0">
                <a:hlinkClick r:id="rId3"/>
              </a:rPr>
              <a:t>https://www.owasp.org/index.php/DOM_based_XSS_Prevention_Cheat_Sheet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hlinkClick r:id="rId4" tooltip="https://www.owasp.org/index.php/Input_Validation_Cheat_Sheet"/>
              </a:rPr>
              <a:t>https://www.owasp.org/index.php/XSS_(Cross_Site_Scripting)_Prevention_Cheat_Sheet</a:t>
            </a:r>
          </a:p>
          <a:p>
            <a:pPr algn="just"/>
            <a:endParaRPr lang="pt-BR" dirty="0">
              <a:hlinkClick r:id="rId4" tooltip="https://www.owasp.org/index.php/Input_Validation_Cheat_Sheet"/>
            </a:endParaRPr>
          </a:p>
          <a:p>
            <a:pPr algn="just"/>
            <a:r>
              <a:rPr lang="pt-BR" dirty="0">
                <a:hlinkClick r:id="rId4" tooltip="https://www.owasp.org/index.php/Input_Validation_Cheat_Sheet"/>
              </a:rPr>
              <a:t> https://www.owasp.org/index.php/Input_Validation_Cheat_Sheet</a:t>
            </a:r>
            <a:endParaRPr lang="pt-BR" dirty="0"/>
          </a:p>
          <a:p>
            <a:pPr marL="457200" indent="-457200" algn="just">
              <a:buFont typeface="Arial" pitchFamily="34" charset="0"/>
              <a:buChar char="•"/>
            </a:pPr>
            <a:endParaRPr lang="pt-BR" sz="2000" dirty="0"/>
          </a:p>
          <a:p>
            <a:pPr marL="457200" indent="-457200" algn="just">
              <a:buFont typeface="Arial" pitchFamily="34" charset="0"/>
              <a:buChar char="•"/>
            </a:pPr>
            <a:endParaRPr lang="pt-BR" sz="2000" dirty="0"/>
          </a:p>
          <a:p>
            <a:pPr marL="457200" indent="-457200" algn="just"/>
            <a:endParaRPr lang="pt-BR" sz="2000" dirty="0"/>
          </a:p>
          <a:p>
            <a:pPr marL="457200" indent="-457200"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41302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928668" y="1110177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 CSRF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16929" y="2079529"/>
            <a:ext cx="8727272" cy="270368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pt-BR" sz="2400" dirty="0"/>
              <a:t>Utilize tokens não previsíveis para validar as </a:t>
            </a:r>
            <a:r>
              <a:rPr lang="pt-BR" sz="2400" dirty="0" err="1"/>
              <a:t>requests</a:t>
            </a:r>
            <a:r>
              <a:rPr lang="pt-BR" sz="2400" dirty="0"/>
              <a:t>;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400" dirty="0"/>
              <a:t>Utilize tokens únicos para cada usuário;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400" dirty="0"/>
              <a:t>O Token único deve estar oculto na página e não deve ser passado via URL.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42406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6883" y="1902963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11</a:t>
            </a:r>
          </a:p>
          <a:p>
            <a:pPr marL="0" indent="0" algn="ctr">
              <a:buNone/>
            </a:pPr>
            <a:r>
              <a:rPr lang="pt-BR" sz="9600" dirty="0"/>
              <a:t>Tratamento Incorreto de Erros</a:t>
            </a:r>
          </a:p>
        </p:txBody>
      </p:sp>
    </p:spTree>
    <p:extLst>
      <p:ext uri="{BB962C8B-B14F-4D97-AF65-F5344CB8AC3E}">
        <p14:creationId xmlns:p14="http://schemas.microsoft.com/office/powerpoint/2010/main" val="19026531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977887" y="1030500"/>
            <a:ext cx="9415087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improper error handling (tratamento incorreto de erros)?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acontece?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Tipos de informações que podem vazar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</p:spTree>
    <p:extLst>
      <p:ext uri="{BB962C8B-B14F-4D97-AF65-F5344CB8AC3E}">
        <p14:creationId xmlns:p14="http://schemas.microsoft.com/office/powerpoint/2010/main" val="117278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50581B-C57F-4C0E-ACF8-A5DD3D076DF1}"/>
              </a:ext>
            </a:extLst>
          </p:cNvPr>
          <p:cNvSpPr txBox="1"/>
          <p:nvPr/>
        </p:nvSpPr>
        <p:spPr>
          <a:xfrm>
            <a:off x="2224215" y="841662"/>
            <a:ext cx="9606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Recursos de Segurança  não garante Software seguro</a:t>
            </a:r>
          </a:p>
          <a:p>
            <a:endParaRPr lang="pt-BR" sz="3200" b="1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F944EB4-BF3C-46E9-857E-35FC46A02A6D}"/>
              </a:ext>
            </a:extLst>
          </p:cNvPr>
          <p:cNvSpPr/>
          <p:nvPr/>
        </p:nvSpPr>
        <p:spPr>
          <a:xfrm>
            <a:off x="3952560" y="2686929"/>
            <a:ext cx="3587262" cy="2799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31DBB92-8799-4437-9F8E-FC5DD2E78C7B}"/>
              </a:ext>
            </a:extLst>
          </p:cNvPr>
          <p:cNvSpPr/>
          <p:nvPr/>
        </p:nvSpPr>
        <p:spPr>
          <a:xfrm>
            <a:off x="4845859" y="2686928"/>
            <a:ext cx="3587262" cy="279947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B0B6BAA-321D-480B-8D40-7966A657B2E7}"/>
              </a:ext>
            </a:extLst>
          </p:cNvPr>
          <p:cNvSpPr/>
          <p:nvPr/>
        </p:nvSpPr>
        <p:spPr>
          <a:xfrm>
            <a:off x="4845859" y="2686928"/>
            <a:ext cx="2693963" cy="27994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Código Desejado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5FC500-E8BF-4D07-86F4-EC8B2A1A3DC7}"/>
              </a:ext>
            </a:extLst>
          </p:cNvPr>
          <p:cNvSpPr txBox="1"/>
          <p:nvPr/>
        </p:nvSpPr>
        <p:spPr>
          <a:xfrm>
            <a:off x="3446123" y="2194560"/>
            <a:ext cx="2025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9D810F5-8B9F-4F39-8112-C030B4228071}"/>
              </a:ext>
            </a:extLst>
          </p:cNvPr>
          <p:cNvSpPr txBox="1"/>
          <p:nvPr/>
        </p:nvSpPr>
        <p:spPr>
          <a:xfrm>
            <a:off x="7420247" y="2192214"/>
            <a:ext cx="2025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Qualidade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070E3D-87FF-4BAD-BF6E-D534FBA8EB4D}"/>
              </a:ext>
            </a:extLst>
          </p:cNvPr>
          <p:cNvSpPr txBox="1"/>
          <p:nvPr/>
        </p:nvSpPr>
        <p:spPr>
          <a:xfrm>
            <a:off x="7772666" y="3839306"/>
            <a:ext cx="3130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Vulnerabilidades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E6F135-B22B-4DCB-998B-DF6152ECFE51}"/>
              </a:ext>
            </a:extLst>
          </p:cNvPr>
          <p:cNvSpPr txBox="1"/>
          <p:nvPr/>
        </p:nvSpPr>
        <p:spPr>
          <a:xfrm>
            <a:off x="2299243" y="3625036"/>
            <a:ext cx="3130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Recursos não documentados</a:t>
            </a:r>
          </a:p>
        </p:txBody>
      </p:sp>
    </p:spTree>
    <p:extLst>
      <p:ext uri="{BB962C8B-B14F-4D97-AF65-F5344CB8AC3E}">
        <p14:creationId xmlns:p14="http://schemas.microsoft.com/office/powerpoint/2010/main" val="40561092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948545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tratamento incorreto de erros?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948545" y="2078134"/>
            <a:ext cx="9444429" cy="485812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Os aplicativos podem, de forma não intencional, vazar informações sobre sua configuração, trabalhos internos ou expor informações privilegiadas por meio de erros que retornam para o usuário.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Quando os aplicativos não limitam a quantidade de informações que eles retornam aos usuários, detalhes de implementação que não devem ser revelados acabam expostos. Esses detalhes podem fornecer pistas importantes para o atacante sobre possíveis falhas na aplicação.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98479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386786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37878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37878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0598301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900718" y="1247585"/>
            <a:ext cx="9654948" cy="5042808"/>
            <a:chOff x="951335" y="1441579"/>
            <a:chExt cx="10286856" cy="432048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9BE7617-D544-49E3-9297-956A58D2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335" y="1441579"/>
              <a:ext cx="10286856" cy="4320480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2E82DCE-3368-478B-8C73-2D53B81FA9A0}"/>
                </a:ext>
              </a:extLst>
            </p:cNvPr>
            <p:cNvSpPr/>
            <p:nvPr/>
          </p:nvSpPr>
          <p:spPr>
            <a:xfrm>
              <a:off x="982959" y="3861048"/>
              <a:ext cx="10215321" cy="38735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tângulo 2"/>
          <p:cNvSpPr/>
          <p:nvPr/>
        </p:nvSpPr>
        <p:spPr>
          <a:xfrm>
            <a:off x="4512501" y="636778"/>
            <a:ext cx="3604456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ctr"/>
            <a:r>
              <a:rPr lang="pt-BR" sz="3200" b="1" dirty="0"/>
              <a:t>OWASP TOP10 </a:t>
            </a:r>
          </a:p>
        </p:txBody>
      </p:sp>
      <p:sp>
        <p:nvSpPr>
          <p:cNvPr id="12" name="Retângulo 3"/>
          <p:cNvSpPr/>
          <p:nvPr/>
        </p:nvSpPr>
        <p:spPr>
          <a:xfrm>
            <a:off x="5428342" y="6399723"/>
            <a:ext cx="2451787" cy="36458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1600" dirty="0"/>
              <a:t>https://www.owasp.org</a:t>
            </a:r>
          </a:p>
        </p:txBody>
      </p:sp>
    </p:spTree>
    <p:extLst>
      <p:ext uri="{BB962C8B-B14F-4D97-AF65-F5344CB8AC3E}">
        <p14:creationId xmlns:p14="http://schemas.microsoft.com/office/powerpoint/2010/main" val="4178157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m para top 10 owasp 2017">
            <a:extLst>
              <a:ext uri="{FF2B5EF4-FFF2-40B4-BE49-F238E27FC236}">
                <a16:creationId xmlns:a16="http://schemas.microsoft.com/office/drawing/2014/main" id="{3F1AEDCB-6EAC-4E39-A2B2-0AAB42809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5522" y="2392085"/>
            <a:ext cx="8572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7221" tIns="58610" rIns="117221" bIns="5861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09111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acontece?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2092810"/>
            <a:ext cx="9457565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Esse comportamento da aplicação acontece porque os campos de inserção de dados e mensagens de saída não são filtrados corretamente ou não limitam a quantidade de informação que retornam para o usuário.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Desenvolvedores geralmente esquecem de lidar corretamente com suas mensagens de erro. Traços de pilha e erros de SQL são dois exemplos de erros muito esquecidos que devem ser tratados.</a:t>
            </a:r>
          </a:p>
        </p:txBody>
      </p:sp>
    </p:spTree>
    <p:extLst>
      <p:ext uri="{BB962C8B-B14F-4D97-AF65-F5344CB8AC3E}">
        <p14:creationId xmlns:p14="http://schemas.microsoft.com/office/powerpoint/2010/main" val="24971024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m para top 10 owasp 2017">
            <a:extLst>
              <a:ext uri="{FF2B5EF4-FFF2-40B4-BE49-F238E27FC236}">
                <a16:creationId xmlns:a16="http://schemas.microsoft.com/office/drawing/2014/main" id="{3F1AEDCB-6EAC-4E39-A2B2-0AAB42809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5522" y="2392085"/>
            <a:ext cx="8572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7221" tIns="58610" rIns="117221" bIns="5861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67769" y="10527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Tipos de informações que podem vazar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67769" y="2016182"/>
            <a:ext cx="9064057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As mensagens de erro não tratadas, podem mostrar informações sobre: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Servidor,  incluindo tipo, modelo e versão;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Caminho onde a aplicação está hospedada;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Tipo do banco de dados e sua versão.</a:t>
            </a:r>
          </a:p>
        </p:txBody>
      </p:sp>
    </p:spTree>
    <p:extLst>
      <p:ext uri="{BB962C8B-B14F-4D97-AF65-F5344CB8AC3E}">
        <p14:creationId xmlns:p14="http://schemas.microsoft.com/office/powerpoint/2010/main" val="571841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89E986-BB21-4003-9528-6F99E1660B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156" y="2247707"/>
            <a:ext cx="10396774" cy="2516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8059" y="1168561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31413259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FA4A85-EDED-4157-BCE6-3D858F6E12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44" y="2653748"/>
            <a:ext cx="10552840" cy="1540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057876" y="1122597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7457003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09600" y="2892050"/>
            <a:ext cx="11188408" cy="395364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Tratamento de Erros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883084" y="112845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883085" y="1973999"/>
            <a:ext cx="9509890" cy="435029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500" dirty="0">
                <a:cs typeface="Arial" pitchFamily="34" charset="0"/>
              </a:rPr>
              <a:t>Devido a validação dos campos ocorrer sempre do lado do servidor, o ideal é que seja validado tanto a entrada dos dados como a saída dos mesmos. Todas as informações retornadas de uma aplicação devem ser revisadas, i</a:t>
            </a:r>
            <a:r>
              <a:rPr lang="pt-PT" sz="2500" dirty="0">
                <a:cs typeface="Arial" pitchFamily="34" charset="0"/>
              </a:rPr>
              <a:t>sso pode ser automatizado por uma equipe de QA usando um fuzzer</a:t>
            </a:r>
            <a:r>
              <a:rPr lang="pt-BR" sz="25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PT" sz="2500" dirty="0">
                <a:cs typeface="Arial" pitchFamily="34" charset="0"/>
              </a:rPr>
              <a:t>Desenvolvedores também devem usar uma arquitetura padrão de gerenciamento de exceções para evitar que ocorra vazamento de informações. Essa arquitetura deve ser usada e compartilhada em toda a equipe de desenvolvimento. Todos os desenvolvedores devem lidar com seus erros da mesma maneira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2933298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719931" y="379997"/>
            <a:ext cx="25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6883" y="1902963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12</a:t>
            </a:r>
          </a:p>
          <a:p>
            <a:pPr marL="0" indent="0" algn="ctr">
              <a:buNone/>
            </a:pPr>
            <a:r>
              <a:rPr lang="pt-BR" sz="9600" dirty="0"/>
              <a:t>Adulteração de Parâmetros</a:t>
            </a:r>
          </a:p>
        </p:txBody>
      </p:sp>
    </p:spTree>
    <p:extLst>
      <p:ext uri="{BB962C8B-B14F-4D97-AF65-F5344CB8AC3E}">
        <p14:creationId xmlns:p14="http://schemas.microsoft.com/office/powerpoint/2010/main" val="290898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80783" y="379997"/>
            <a:ext cx="2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40145" y="1109668"/>
            <a:ext cx="9576129" cy="5042790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parameter </a:t>
            </a:r>
            <a:r>
              <a:rPr lang="pt-BR" sz="3200" dirty="0" err="1"/>
              <a:t>tampering</a:t>
            </a:r>
            <a:r>
              <a:rPr lang="pt-BR" sz="3200" dirty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Modificando parâmetros: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Exemplo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Adivinhando valores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Parâmetros escondidos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Demo WebGoat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</p:spTree>
    <p:extLst>
      <p:ext uri="{BB962C8B-B14F-4D97-AF65-F5344CB8AC3E}">
        <p14:creationId xmlns:p14="http://schemas.microsoft.com/office/powerpoint/2010/main" val="363373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00F560-AD2C-45C5-9E77-107FC019122E}"/>
              </a:ext>
            </a:extLst>
          </p:cNvPr>
          <p:cNvSpPr txBox="1"/>
          <p:nvPr/>
        </p:nvSpPr>
        <p:spPr>
          <a:xfrm>
            <a:off x="2224215" y="2397211"/>
            <a:ext cx="88227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Educação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Treinamento constante (lembrar sempre)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Gates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Portões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Revisão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Gerencia de Bugs (bug tracking)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Priorizar e controlar a evolução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50581B-C57F-4C0E-ACF8-A5DD3D076DF1}"/>
              </a:ext>
            </a:extLst>
          </p:cNvPr>
          <p:cNvSpPr txBox="1"/>
          <p:nvPr/>
        </p:nvSpPr>
        <p:spPr>
          <a:xfrm>
            <a:off x="2224215" y="841662"/>
            <a:ext cx="8822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Implementando SDLC</a:t>
            </a:r>
          </a:p>
          <a:p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836251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792817" y="379997"/>
            <a:ext cx="243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888912" y="84166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parameter tampering?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41249" y="1688534"/>
            <a:ext cx="9504062" cy="442723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ataque Parameter Tampering consiste em manipular parâmetros de uma aplicação, realizando alguma alteração na transação não autorizada.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Por exemplo, obter informações não autorizadas, alteração de informações enviadas, alteração de valores e quantidades de produtos.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que seria uma operação supostamente legítima pode se tornar um risco para o business da empresa.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sucesso deste ataque está na ausência de mecanismos de validação do lado do servidor.</a:t>
            </a:r>
            <a:endParaRPr lang="pt-BR" sz="2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064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818357" y="379997"/>
            <a:ext cx="2410495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104265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48617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4472C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47816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47816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630032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22944" y="1275972"/>
            <a:ext cx="9824525" cy="48769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400" dirty="0"/>
              <a:t>Atacante intercepta a requisição: 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937478" y="2966635"/>
            <a:ext cx="9678796" cy="242668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400" dirty="0"/>
              <a:t>Na requisição existem 3 parâmetros QTY,SUBMIT e Price. O Parâmetro QTY determina a quantidade enquanto, Price determina o valor do produto e o SUBMIT confirma a ação que o usuário esta realizando.</a:t>
            </a:r>
          </a:p>
          <a:p>
            <a:pPr algn="just"/>
            <a:r>
              <a:rPr lang="pt-BR" sz="2400" dirty="0"/>
              <a:t>Com a requisição em mãos o atacante pode alterar o valor do parâmetro </a:t>
            </a:r>
            <a:r>
              <a:rPr lang="pt-BR" sz="2400" b="1" dirty="0"/>
              <a:t>price</a:t>
            </a:r>
            <a:r>
              <a:rPr lang="pt-BR" sz="2400" dirty="0"/>
              <a:t> para 100.00 burlando o sistema de compras e pagando apenas o valor de U$100.00 na sua compra.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1363578" y="1905860"/>
            <a:ext cx="10682587" cy="980139"/>
            <a:chOff x="143340" y="2069070"/>
            <a:chExt cx="11902826" cy="755065"/>
          </a:xfrm>
        </p:grpSpPr>
        <p:sp>
          <p:nvSpPr>
            <p:cNvPr id="8" name="Seta para a direita 7"/>
            <p:cNvSpPr/>
            <p:nvPr/>
          </p:nvSpPr>
          <p:spPr>
            <a:xfrm>
              <a:off x="143340" y="2478495"/>
              <a:ext cx="384043" cy="345638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394" y="2069070"/>
              <a:ext cx="11422772" cy="7550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5" name="Grupo 14"/>
          <p:cNvGrpSpPr/>
          <p:nvPr/>
        </p:nvGrpSpPr>
        <p:grpSpPr>
          <a:xfrm>
            <a:off x="1363578" y="5582028"/>
            <a:ext cx="10666551" cy="993674"/>
            <a:chOff x="47329" y="4811554"/>
            <a:chExt cx="12289364" cy="7776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3680" y="4811554"/>
              <a:ext cx="11863013" cy="777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Seta para a direita 10"/>
            <p:cNvSpPr/>
            <p:nvPr/>
          </p:nvSpPr>
          <p:spPr>
            <a:xfrm>
              <a:off x="47329" y="5243602"/>
              <a:ext cx="384043" cy="345638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Paralelogramo 8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87409" y="379997"/>
            <a:ext cx="264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030839" y="626779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8568754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9337" y="1588616"/>
            <a:ext cx="9889099" cy="421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2078182" y="5991143"/>
            <a:ext cx="9217024" cy="50308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500" dirty="0"/>
              <a:t>O  Retorno da aplicação foi que o valor cobrado foi apenas $100.00</a:t>
            </a:r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15131" y="379997"/>
            <a:ext cx="28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078182" y="78680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6446330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415595" y="404533"/>
            <a:ext cx="9697077" cy="1226360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370795" y="379997"/>
            <a:ext cx="285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99177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Adivinhando valores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2" y="1845020"/>
            <a:ext cx="9808736" cy="419640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500" dirty="0">
                <a:cs typeface="Arial" pitchFamily="34" charset="0"/>
              </a:rPr>
              <a:t>O atacante pode manipular parâmetros da URL para obter acesso a informações, mesmo que o link não seja acessível é possível “adivinhar” nomes de diretórios  ou arquivos.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URL : </a:t>
            </a:r>
            <a:r>
              <a:rPr lang="pt-BR" sz="2000" dirty="0">
                <a:hlinkClick r:id="rId3"/>
              </a:rPr>
              <a:t>http://intranet.com/rh/manual.pdf</a:t>
            </a:r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500" dirty="0">
                <a:cs typeface="Arial" pitchFamily="34" charset="0"/>
              </a:rPr>
              <a:t>Pensando que o diretório RH contenha arquivos confidencias o atacante pode “adivinhar” os arquivos que estão dentro dele.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URL : </a:t>
            </a:r>
            <a:r>
              <a:rPr lang="pt-BR" sz="2000" dirty="0">
                <a:hlinkClick r:id="rId4"/>
              </a:rPr>
              <a:t>http://intranet.com/rh/salarios.xls</a:t>
            </a:r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500" dirty="0">
                <a:cs typeface="Arial" pitchFamily="34" charset="0"/>
              </a:rPr>
              <a:t>Isso poderia ser evitado utilizando nomes longos e aleatórios. Além dos controles de acesso.</a:t>
            </a:r>
          </a:p>
        </p:txBody>
      </p:sp>
    </p:spTree>
    <p:extLst>
      <p:ext uri="{BB962C8B-B14F-4D97-AF65-F5344CB8AC3E}">
        <p14:creationId xmlns:p14="http://schemas.microsoft.com/office/powerpoint/2010/main" val="5893897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901483" y="703413"/>
            <a:ext cx="9025003" cy="94936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dirty="0"/>
              <a:t> </a:t>
            </a:r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58201" y="379997"/>
            <a:ext cx="277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997115" y="10609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Parâmetros escondidos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997115" y="1964443"/>
            <a:ext cx="9395859" cy="4381070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Parâmetros que determinam qualquer outro tipo de informações sensíveis, precisam ser validados pelo servidor.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atacante pode localizar estes parâmetros e realizar alterações ao  interceptar requests.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ctr"/>
            <a:r>
              <a:rPr lang="pt-BR" sz="2800" dirty="0">
                <a:cs typeface="Arial" pitchFamily="34" charset="0"/>
              </a:rPr>
              <a:t>&lt;input type = “hidden” id = “guest”/ &gt;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Trocando de guest para admin o atacante pode executar operações não autorizadas.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377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150" y="2231112"/>
            <a:ext cx="9869793" cy="338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063949" y="379997"/>
            <a:ext cx="31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09209" y="932512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Demo WebGoat</a:t>
            </a:r>
          </a:p>
        </p:txBody>
      </p:sp>
    </p:spTree>
    <p:extLst>
      <p:ext uri="{BB962C8B-B14F-4D97-AF65-F5344CB8AC3E}">
        <p14:creationId xmlns:p14="http://schemas.microsoft.com/office/powerpoint/2010/main" val="24597632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952405" y="379997"/>
            <a:ext cx="227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Adulteração de Parâmetros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878972" y="84166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978363" y="1556549"/>
            <a:ext cx="9709345" cy="468884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Utilizar token de sessão para referenciar propriedades armazenadas em cache;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Não confie nos inputs enviados pelos usuários;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Consulte a tabela de sessões para verificar usuários em cache;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Adicione pontos de detecção para validar possíveis alterações de parâmetros;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Todo parâmetro deve ser enviado juntamente com um token de sessão válido;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Antes de aceitar as requests valide se o usuário possui realmente as permissões necessárias para executar as alterações;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700" dirty="0">
                <a:cs typeface="Arial" pitchFamily="34" charset="0"/>
              </a:rPr>
              <a:t>Dados sensíveis não devem ser transmitidos pela URL.</a:t>
            </a:r>
          </a:p>
        </p:txBody>
      </p:sp>
    </p:spTree>
    <p:extLst>
      <p:ext uri="{BB962C8B-B14F-4D97-AF65-F5344CB8AC3E}">
        <p14:creationId xmlns:p14="http://schemas.microsoft.com/office/powerpoint/2010/main" val="1498972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13</a:t>
            </a:r>
          </a:p>
          <a:p>
            <a:pPr marL="0" indent="0" algn="ctr">
              <a:buNone/>
            </a:pPr>
            <a:r>
              <a:rPr lang="pt-BR" sz="9000" dirty="0"/>
              <a:t>Erros de Configuração de Segurança</a:t>
            </a:r>
          </a:p>
        </p:txBody>
      </p:sp>
    </p:spTree>
    <p:extLst>
      <p:ext uri="{BB962C8B-B14F-4D97-AF65-F5344CB8AC3E}">
        <p14:creationId xmlns:p14="http://schemas.microsoft.com/office/powerpoint/2010/main" val="40638055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18103" y="1075236"/>
            <a:ext cx="9710071" cy="356546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erro de configuração de segurança?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</p:spTree>
    <p:extLst>
      <p:ext uri="{BB962C8B-B14F-4D97-AF65-F5344CB8AC3E}">
        <p14:creationId xmlns:p14="http://schemas.microsoft.com/office/powerpoint/2010/main" val="114860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00F560-AD2C-45C5-9E77-107FC019122E}"/>
              </a:ext>
            </a:extLst>
          </p:cNvPr>
          <p:cNvSpPr txBox="1"/>
          <p:nvPr/>
        </p:nvSpPr>
        <p:spPr>
          <a:xfrm>
            <a:off x="2224215" y="2397211"/>
            <a:ext cx="8822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Modelamento de Ameaças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Conhecer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Mapear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Avaliar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Testes de </a:t>
            </a:r>
            <a:r>
              <a:rPr lang="pt-BR" sz="2800" dirty="0" err="1"/>
              <a:t>Fuzzing</a:t>
            </a:r>
            <a:endParaRPr lang="pt-B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Testes automatizados nas entradas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Revisões de Segurança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Elementos de segurança estão funcionando como desenhados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50581B-C57F-4C0E-ACF8-A5DD3D076DF1}"/>
              </a:ext>
            </a:extLst>
          </p:cNvPr>
          <p:cNvSpPr txBox="1"/>
          <p:nvPr/>
        </p:nvSpPr>
        <p:spPr>
          <a:xfrm>
            <a:off x="2224215" y="841662"/>
            <a:ext cx="8822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Implementando SDLC</a:t>
            </a:r>
          </a:p>
          <a:p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6330677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38606" y="109111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Misconfiguration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938607" y="2092810"/>
            <a:ext cx="9808736" cy="270368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 segurança também depende de como são mantidas as configurações da aplicação, Servidor Web, servidor de aplicação, painéis de administração. Essas configurações devem ser implementadas e mantidas, tendo em vista que quase sempre senhas e usuários já vêm pré configurados na aplicação de fábrica  </a:t>
            </a:r>
          </a:p>
        </p:txBody>
      </p:sp>
    </p:spTree>
    <p:extLst>
      <p:ext uri="{BB962C8B-B14F-4D97-AF65-F5344CB8AC3E}">
        <p14:creationId xmlns:p14="http://schemas.microsoft.com/office/powerpoint/2010/main" val="7849556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22131" y="107190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44642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438414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438414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5404827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1971586"/>
            <a:ext cx="9370843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Variando do nível de permissão da falha, Vazamento de informações, roubo de dados e comprometimento dos servidores.</a:t>
            </a:r>
          </a:p>
        </p:txBody>
      </p:sp>
    </p:spTree>
    <p:extLst>
      <p:ext uri="{BB962C8B-B14F-4D97-AF65-F5344CB8AC3E}">
        <p14:creationId xmlns:p14="http://schemas.microsoft.com/office/powerpoint/2010/main" val="38630611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99322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1" y="2001417"/>
            <a:ext cx="10434855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Ignorância / Falta de conhecimento;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Rotinas para troca de configuração default complexa;</a:t>
            </a:r>
          </a:p>
          <a:p>
            <a:pPr algn="just"/>
            <a:r>
              <a:rPr lang="pt-BR" sz="2800" dirty="0">
                <a:cs typeface="Arial" pitchFamily="34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Aplicação não customizável;</a:t>
            </a:r>
          </a:p>
          <a:p>
            <a:pPr algn="just"/>
            <a:r>
              <a:rPr lang="pt-BR" sz="2800" dirty="0">
                <a:cs typeface="Arial" pitchFamily="34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Falta de políticas para de troca de senhas ou configurações.</a:t>
            </a:r>
          </a:p>
        </p:txBody>
      </p:sp>
    </p:spTree>
    <p:extLst>
      <p:ext uri="{BB962C8B-B14F-4D97-AF65-F5344CB8AC3E}">
        <p14:creationId xmlns:p14="http://schemas.microsoft.com/office/powerpoint/2010/main" val="6403740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jmx console jboss 4.2.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44" y="1471998"/>
            <a:ext cx="6621699" cy="5006005"/>
          </a:xfrm>
          <a:prstGeom prst="rect">
            <a:avLst/>
          </a:prstGeom>
          <a:noFill/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72190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8354517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elogramo 5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 de Configuração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22131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22131" y="1758108"/>
            <a:ext cx="9206721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Para evitar o misconfiguration é fundamental implementar um processo robusto, automatizado e simples, para a validação do ambiente. Garantir que não há nenhuma configuração padrão que possa prejudicar ou enfraquecer o software.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Considere a execução de scans de vulnerabilidades ou até mesmo um Appliance para gerenciar vulnerabilidades e patches.</a:t>
            </a:r>
          </a:p>
        </p:txBody>
      </p:sp>
    </p:spTree>
    <p:extLst>
      <p:ext uri="{BB962C8B-B14F-4D97-AF65-F5344CB8AC3E}">
        <p14:creationId xmlns:p14="http://schemas.microsoft.com/office/powerpoint/2010/main" val="23051914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14</a:t>
            </a:r>
          </a:p>
          <a:p>
            <a:pPr marL="0" indent="0" algn="ctr">
              <a:buNone/>
            </a:pPr>
            <a:r>
              <a:rPr lang="pt-BR" sz="9600" dirty="0"/>
              <a:t>Negação de Serviço</a:t>
            </a: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4645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075236"/>
            <a:ext cx="9576129" cy="405790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negação de serviço?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022131" y="97454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DoS?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022131" y="2100808"/>
            <a:ext cx="9370843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Ataques de negação de serviço tem como objetivo tornar uma informação indisponível temporariamente ou permanentemente.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Ele pode ser contra a aplicação ou infraestrutura.</a:t>
            </a:r>
          </a:p>
        </p:txBody>
      </p:sp>
    </p:spTree>
    <p:extLst>
      <p:ext uri="{BB962C8B-B14F-4D97-AF65-F5344CB8AC3E}">
        <p14:creationId xmlns:p14="http://schemas.microsoft.com/office/powerpoint/2010/main" val="9756496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86115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1989216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4472C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198121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198121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80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92BF35-45CF-44F0-9B01-198345A2FBAE}"/>
              </a:ext>
            </a:extLst>
          </p:cNvPr>
          <p:cNvSpPr/>
          <p:nvPr/>
        </p:nvSpPr>
        <p:spPr>
          <a:xfrm>
            <a:off x="1925470" y="1152474"/>
            <a:ext cx="6091565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3200" b="1" dirty="0"/>
              <a:t>Microsoft SDL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E391-D504-4B7A-A34F-A9D853F6BB9C}"/>
              </a:ext>
            </a:extLst>
          </p:cNvPr>
          <p:cNvSpPr txBox="1"/>
          <p:nvPr/>
        </p:nvSpPr>
        <p:spPr>
          <a:xfrm>
            <a:off x="1800664" y="2166425"/>
            <a:ext cx="88345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Por “desenho” (design)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Ser pensado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Por “padrão” (default)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Estar 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Comunicação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Entre grupos internos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Com usuários</a:t>
            </a:r>
          </a:p>
        </p:txBody>
      </p:sp>
    </p:spTree>
    <p:extLst>
      <p:ext uri="{BB962C8B-B14F-4D97-AF65-F5344CB8AC3E}">
        <p14:creationId xmlns:p14="http://schemas.microsoft.com/office/powerpoint/2010/main" val="23064640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137389" y="1971599"/>
            <a:ext cx="10434855" cy="85702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Indisponibilidade da informação.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933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78182" y="804907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78182" y="1575143"/>
            <a:ext cx="10434855" cy="485812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Aplicação: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Ausência no controle de objetos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Falha na tratativas de multithread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Ausência de tratativas de erros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System_calls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Infraestrutura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Falta de hardening 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Hardware insuficiente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Instalação incorreta</a:t>
            </a:r>
          </a:p>
          <a:p>
            <a:pPr marL="971550" lvl="1" indent="-514350" algn="just">
              <a:buFont typeface="Wingdings" panose="05000000000000000000" pitchFamily="2" charset="2"/>
              <a:buChar char="§"/>
            </a:pPr>
            <a:r>
              <a:rPr lang="pt-BR" sz="2800" dirty="0">
                <a:cs typeface="Arial" pitchFamily="34" charset="0"/>
              </a:rPr>
              <a:t> Excesso de permissões</a:t>
            </a:r>
          </a:p>
        </p:txBody>
      </p:sp>
    </p:spTree>
    <p:extLst>
      <p:ext uri="{BB962C8B-B14F-4D97-AF65-F5344CB8AC3E}">
        <p14:creationId xmlns:p14="http://schemas.microsoft.com/office/powerpoint/2010/main" val="30153818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75226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39" y="1534278"/>
            <a:ext cx="10434855" cy="344235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cs typeface="Arial" pitchFamily="34" charset="0"/>
              </a:rPr>
              <a:t>Espontâneo: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400" dirty="0">
                <a:cs typeface="Arial" pitchFamily="34" charset="0"/>
              </a:rPr>
              <a:t>Falhas de programação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400" dirty="0">
                <a:cs typeface="Arial" pitchFamily="34" charset="0"/>
              </a:rPr>
              <a:t> Falta de capacidade de hardware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4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cs typeface="Arial" pitchFamily="34" charset="0"/>
              </a:rPr>
              <a:t>Forçado: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400" dirty="0">
                <a:cs typeface="Arial" pitchFamily="34" charset="0"/>
              </a:rPr>
              <a:t> Requisições falsas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400" dirty="0">
                <a:cs typeface="Arial" pitchFamily="34" charset="0"/>
              </a:rPr>
              <a:t> Exploração de vulnerabilidades que causam falha de serviço 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400" dirty="0">
                <a:cs typeface="Arial" pitchFamily="34" charset="0"/>
              </a:rPr>
              <a:t> Remoção proposital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770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1.bp.blogspot.com/-Q3KkNfwwuiE/T_s90oAg90I/AAAAAAAAAZk/fkCQ9wiZrYA/s1600/erro_5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538" y="2005263"/>
            <a:ext cx="8301394" cy="4317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8863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4436307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Negação de Serviço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48546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8059" y="1720747"/>
            <a:ext cx="9200794" cy="524284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Proteger a aplicação utilizando uma camada </a:t>
            </a:r>
            <a:r>
              <a:rPr lang="pt-BR" sz="2800" dirty="0" err="1">
                <a:cs typeface="Arial" pitchFamily="34" charset="0"/>
              </a:rPr>
              <a:t>anti</a:t>
            </a:r>
            <a:r>
              <a:rPr lang="pt-BR" sz="2800" dirty="0">
                <a:cs typeface="Arial" pitchFamily="34" charset="0"/>
              </a:rPr>
              <a:t> DDOS;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Evite usar funções que executem comandos diretamente no kernel;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Parametrize servidores de acordo com demandas de utilização;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Realize hardening nos servidores;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Utilize Captchas para confirmar a validade do acesso.  </a:t>
            </a:r>
          </a:p>
          <a:p>
            <a:pPr marL="457200" indent="-457200" algn="just"/>
            <a:endParaRPr lang="pt-BR" sz="2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788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15</a:t>
            </a:r>
          </a:p>
          <a:p>
            <a:pPr marL="0" indent="0" algn="ctr">
              <a:buNone/>
            </a:pPr>
            <a:r>
              <a:rPr lang="pt-BR" sz="9600" dirty="0"/>
              <a:t>Comunicação Insegura</a:t>
            </a:r>
          </a:p>
        </p:txBody>
      </p:sp>
    </p:spTree>
    <p:extLst>
      <p:ext uri="{BB962C8B-B14F-4D97-AF65-F5344CB8AC3E}">
        <p14:creationId xmlns:p14="http://schemas.microsoft.com/office/powerpoint/2010/main" val="24271632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112599"/>
            <a:ext cx="9576129" cy="405790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comunicação insegura?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98588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comunicação insegura?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1882362"/>
            <a:ext cx="9288599" cy="265752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Falhas na comunicação podem expor dados sensíveis durante um ataque de intercepção da comunicação.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Credenciais ou dados sigilosos podem ser roubados, após a exploração desta falha.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075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117920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625321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61731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61731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16952312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30839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2030839" y="2143793"/>
            <a:ext cx="9697335" cy="116480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Roubo de informações.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000" dirty="0">
              <a:cs typeface="Arial" pitchFamily="34" charset="0"/>
            </a:endParaRP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000" dirty="0">
              <a:cs typeface="Arial" pitchFamily="34" charset="0"/>
            </a:endParaRPr>
          </a:p>
        </p:txBody>
      </p:sp>
      <p:sp>
        <p:nvSpPr>
          <p:cNvPr id="6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10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7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92BF35-45CF-44F0-9B01-198345A2FBAE}"/>
              </a:ext>
            </a:extLst>
          </p:cNvPr>
          <p:cNvSpPr/>
          <p:nvPr/>
        </p:nvSpPr>
        <p:spPr>
          <a:xfrm>
            <a:off x="1718829" y="783765"/>
            <a:ext cx="6091565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3200" b="1" dirty="0"/>
              <a:t>Microsoft SDL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E391-D504-4B7A-A34F-A9D853F6BB9C}"/>
              </a:ext>
            </a:extLst>
          </p:cNvPr>
          <p:cNvSpPr txBox="1"/>
          <p:nvPr/>
        </p:nvSpPr>
        <p:spPr>
          <a:xfrm>
            <a:off x="1825364" y="1508188"/>
            <a:ext cx="883451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Na implantação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Responsabilidade do usuário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Necessidades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Definições (settings)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Configurações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Informação e explicação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Oque fazer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Como fazer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Porque fazer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800" dirty="0"/>
              <a:t>Tomar as ações corretas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026339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67769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067770" y="1981539"/>
            <a:ext cx="9561014" cy="328846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Aplicação</a:t>
            </a:r>
            <a:r>
              <a:rPr lang="pt-BR" sz="2800" dirty="0">
                <a:cs typeface="Arial" pitchFamily="34" charset="0"/>
              </a:rPr>
              <a:t>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Ausência de criptografia no momento da transmissão dos dados; 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Uso de algoritmos fracos ou ineficientes de criptografia.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Infraestrutura</a:t>
            </a:r>
            <a:r>
              <a:rPr lang="pt-BR" sz="2800" dirty="0">
                <a:cs typeface="Arial" pitchFamily="34" charset="0"/>
              </a:rPr>
              <a:t>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Permissão do uso de criptografia fraca ou ineficiente;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Certificado de segurança auto-assinado ou genérico;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O Uso de SSL v1 , v2, v3 e TLS v1.0. </a:t>
            </a:r>
            <a:endParaRPr lang="pt-B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90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110979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39" y="2092809"/>
            <a:ext cx="8713361" cy="251902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Espontâneo: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Falta do uso de criptografia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Forçado: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Forçar o uso de protocolos sem criptografia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Forçar o uso de protocolos inseguros de criptografia</a:t>
            </a:r>
          </a:p>
        </p:txBody>
      </p:sp>
    </p:spTree>
    <p:extLst>
      <p:ext uri="{BB962C8B-B14F-4D97-AF65-F5344CB8AC3E}">
        <p14:creationId xmlns:p14="http://schemas.microsoft.com/office/powerpoint/2010/main" val="4636535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874" y="2417011"/>
            <a:ext cx="10518984" cy="2996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1139083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053595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1204" y="2067674"/>
            <a:ext cx="7626364" cy="4207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9071701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Comunicação Insegura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38607" y="109111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938608" y="2055449"/>
            <a:ext cx="9640480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Use de Certificados digitais assinados por uma Autoridade certificadora;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permitir a negociação de certificados “fracos”;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permitir que clientes trafeguem sem criptografias;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Uso de certificado de “pinado” (Certificate </a:t>
            </a:r>
            <a:r>
              <a:rPr lang="pt-BR" sz="2800" dirty="0" err="1">
                <a:cs typeface="Arial" pitchFamily="34" charset="0"/>
              </a:rPr>
              <a:t>pinning</a:t>
            </a:r>
            <a:r>
              <a:rPr lang="pt-BR" sz="2800" dirty="0">
                <a:cs typeface="Arial" pitchFamily="34" charset="0"/>
              </a:rPr>
              <a:t>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Use criptografia para todos os tipo de comunicações inclusive entre front-end e </a:t>
            </a:r>
            <a:r>
              <a:rPr lang="pt-BR" sz="2800" dirty="0" err="1">
                <a:cs typeface="Arial" pitchFamily="34" charset="0"/>
              </a:rPr>
              <a:t>back</a:t>
            </a:r>
            <a:r>
              <a:rPr lang="pt-BR" sz="2800" dirty="0">
                <a:cs typeface="Arial" pitchFamily="34" charset="0"/>
              </a:rPr>
              <a:t>-end.</a:t>
            </a:r>
          </a:p>
        </p:txBody>
      </p:sp>
    </p:spTree>
    <p:extLst>
      <p:ext uri="{BB962C8B-B14F-4D97-AF65-F5344CB8AC3E}">
        <p14:creationId xmlns:p14="http://schemas.microsoft.com/office/powerpoint/2010/main" val="28639143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16</a:t>
            </a:r>
          </a:p>
          <a:p>
            <a:pPr marL="0" indent="0" algn="ctr">
              <a:buNone/>
            </a:pPr>
            <a:r>
              <a:rPr lang="pt-BR" sz="9600" dirty="0"/>
              <a:t>Armazenamento Inseguro</a:t>
            </a:r>
          </a:p>
        </p:txBody>
      </p:sp>
    </p:spTree>
    <p:extLst>
      <p:ext uri="{BB962C8B-B14F-4D97-AF65-F5344CB8AC3E}">
        <p14:creationId xmlns:p14="http://schemas.microsoft.com/office/powerpoint/2010/main" val="4096773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135284"/>
            <a:ext cx="9576129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armazenamento inseguro (insecure storage)?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Referências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armazenamento inseguro?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2" y="1921904"/>
            <a:ext cx="9487382" cy="184191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Uso de funções criptográficas fracas, indevidas ou o não uso de tais funções para guardar e validar a integridade de dados importantes.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9031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22131" y="109792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486171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47816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47816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14480737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67769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157267" y="1906528"/>
            <a:ext cx="9163403" cy="54925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Acesso ao informações confidenciais.</a:t>
            </a:r>
          </a:p>
        </p:txBody>
      </p:sp>
    </p:spTree>
    <p:extLst>
      <p:ext uri="{BB962C8B-B14F-4D97-AF65-F5344CB8AC3E}">
        <p14:creationId xmlns:p14="http://schemas.microsoft.com/office/powerpoint/2010/main" val="2116883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6.googleusercontent.com/ppzHvoX_McZFcCVWKoEwBplfs_uiD-yKVqq0XILaJ4KkNwsLV5qhZX8AEumfYABHAiOqjC9nNIGI2xPkp3RxwY3d0sFkDONxLS_4MFyHNT5SgFMASfMNeR9cbcopVuFc5BUafRIIfX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7375" y="2768781"/>
            <a:ext cx="10435278" cy="2576507"/>
          </a:xfrm>
          <a:prstGeom prst="rect">
            <a:avLst/>
          </a:prstGeom>
          <a:noFill/>
        </p:spPr>
      </p:pic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686931" y="1136242"/>
            <a:ext cx="6091565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3200" b="1" dirty="0"/>
              <a:t>SDLC proposto pela Microsoft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287887" y="5438894"/>
            <a:ext cx="1090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https://www.microsoft.com/en-us/SDL/process/training.aspx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07523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2" y="2023697"/>
            <a:ext cx="9487382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cifrando dados sensíveis;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Uso de algoritmos criados “em casa”;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Uso inseguro de algoritmos fortes;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Uso de algoritmos fracos (MD5, SHA-1, RC3, RC4, </a:t>
            </a:r>
            <a:r>
              <a:rPr lang="pt-BR" sz="2800" dirty="0" err="1">
                <a:cs typeface="Arial" pitchFamily="34" charset="0"/>
              </a:rPr>
              <a:t>etc</a:t>
            </a:r>
            <a:r>
              <a:rPr lang="pt-BR" sz="2800" dirty="0">
                <a:cs typeface="Arial" pitchFamily="34" charset="0"/>
              </a:rPr>
              <a:t>…);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Chaves fixas e gravadas em locais não Seguros.</a:t>
            </a:r>
          </a:p>
        </p:txBody>
      </p:sp>
    </p:spTree>
    <p:extLst>
      <p:ext uri="{BB962C8B-B14F-4D97-AF65-F5344CB8AC3E}">
        <p14:creationId xmlns:p14="http://schemas.microsoft.com/office/powerpoint/2010/main" val="13204028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28668" y="84166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928669" y="1579234"/>
            <a:ext cx="9382061" cy="485812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crie seus próprios algoritmos de criptografia;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use algoritmos fracos;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XOR (sozinho) não é criptografia;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Base64  não é criptografia;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Gerar chaves criptográficas off-line e guardar as chaves privadas com cuidado;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Nunca transmitir chaves privadas por canais inseguros;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Garantir que dados criptografados gravados em disco não sejam de fáceis de decifrar;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Criptografia em banco de dados não vale nada se as conexões com o banco não forem seguras também.</a:t>
            </a:r>
          </a:p>
        </p:txBody>
      </p:sp>
    </p:spTree>
    <p:extLst>
      <p:ext uri="{BB962C8B-B14F-4D97-AF65-F5344CB8AC3E}">
        <p14:creationId xmlns:p14="http://schemas.microsoft.com/office/powerpoint/2010/main" val="42770311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67769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67769" y="2143793"/>
            <a:ext cx="9610709" cy="233435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/>
            <a:r>
              <a:rPr lang="en-US" sz="2400" dirty="0">
                <a:cs typeface="Arial" pitchFamily="34" charset="0"/>
                <a:hlinkClick r:id="rId3"/>
              </a:rPr>
              <a:t>http://cve.mitre.org/cgi-bin/cvename.cgi?name=CVE-2006-6145</a:t>
            </a:r>
            <a:endParaRPr lang="en-US" sz="2400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  <a:hlinkClick r:id="rId4"/>
              </a:rPr>
              <a:t>http://cve.mitre.org/cgi-bin/cvename.cgi?name=CVE-2005-1664</a:t>
            </a:r>
            <a:endParaRPr lang="en-US" sz="2400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  <a:hlinkClick r:id="rId5"/>
              </a:rPr>
              <a:t>http://cve.mitre.org/cgi-bin/cvename.cgi?name=CVE-1999-1101</a:t>
            </a:r>
            <a:endParaRPr lang="en-US" sz="2400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37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Armazenamento Inseguro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83353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Referências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22131" y="1588944"/>
            <a:ext cx="9370843" cy="485812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itchFamily="34" charset="0"/>
              </a:rPr>
              <a:t>CWE: CWE-311 (Failure to encrypt data), CWE-326 (Weak Encryption), CWE-321 (Use of hard-coded cryptographic key), CWE-325 (Missing Required Cryptographic Step), others;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itchFamily="34" charset="0"/>
              </a:rPr>
              <a:t>WASC Threat Classification: No explicit mapping;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itchFamily="34" charset="0"/>
              </a:rPr>
              <a:t>PCI Data Security Standard v1.1, </a:t>
            </a:r>
            <a:r>
              <a:rPr lang="en-US" sz="2800" dirty="0">
                <a:cs typeface="Arial" pitchFamily="34" charset="0"/>
                <a:hlinkClick r:id="rId3"/>
              </a:rPr>
              <a:t>https://www.pcisecuritystandards.org/pdfs/pci_dss_v1-1.pdf</a:t>
            </a:r>
            <a:r>
              <a:rPr lang="en-US" sz="2800" dirty="0">
                <a:cs typeface="Arial" pitchFamily="34" charset="0"/>
              </a:rPr>
              <a:t> 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itchFamily="34" charset="0"/>
              </a:rPr>
              <a:t>Bruce Schneier, http://www.schneier.com;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 pitchFamily="34" charset="0"/>
              </a:rPr>
              <a:t>CryptoAPI Next Generation, </a:t>
            </a:r>
            <a:r>
              <a:rPr lang="en-US" sz="2800" dirty="0">
                <a:cs typeface="Arial" pitchFamily="34" charset="0"/>
                <a:hlinkClick r:id="rId4"/>
              </a:rPr>
              <a:t>http://msdn2.microsoft.com/en-us/library/aa376210.aspx</a:t>
            </a:r>
            <a:r>
              <a:rPr lang="en-US" sz="2800" dirty="0">
                <a:cs typeface="Arial" pitchFamily="3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7253659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17</a:t>
            </a:r>
          </a:p>
          <a:p>
            <a:pPr marL="0" indent="0" algn="ctr">
              <a:buNone/>
            </a:pPr>
            <a:r>
              <a:rPr lang="pt-BR" sz="9600" dirty="0"/>
              <a:t>Falta de Controle no Nível de Acesso</a:t>
            </a:r>
          </a:p>
        </p:txBody>
      </p:sp>
    </p:spTree>
    <p:extLst>
      <p:ext uri="{BB962C8B-B14F-4D97-AF65-F5344CB8AC3E}">
        <p14:creationId xmlns:p14="http://schemas.microsoft.com/office/powerpoint/2010/main" val="14449899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156978"/>
            <a:ext cx="9576129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falta de controle no nível de acesso?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Referências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falta de controle de nível de acesso?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2143793"/>
            <a:ext cx="9298539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 falta de controles de Nível de Acesso, permite que um usuário sem privilégio acesse uma área  restrita, simplesmente alterando a URL ou utilizando alguma função que ele não deveria possuir acesso.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666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42653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41852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41852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3010923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97454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2" y="1859678"/>
            <a:ext cx="9646408" cy="98013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Informações roubadas;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Comprometimento 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6597616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22131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22132" y="1934225"/>
            <a:ext cx="9646408" cy="290374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Aplicação</a:t>
            </a:r>
            <a:r>
              <a:rPr lang="pt-BR" sz="2800" dirty="0">
                <a:cs typeface="Arial" pitchFamily="34" charset="0"/>
              </a:rPr>
              <a:t>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Ausência de controles e validações nas sessões de cada usuário 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Uso de mecanismos de controles fracos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u="sng" dirty="0">
                <a:cs typeface="Arial" pitchFamily="34" charset="0"/>
              </a:rPr>
              <a:t>Infraestrutura</a:t>
            </a:r>
            <a:r>
              <a:rPr lang="pt-BR" sz="2800" dirty="0">
                <a:cs typeface="Arial" pitchFamily="34" charset="0"/>
              </a:rPr>
              <a:t>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Ausência de regras de firewall/WAF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Falta de parametrização do web service</a:t>
            </a:r>
          </a:p>
        </p:txBody>
      </p:sp>
    </p:spTree>
    <p:extLst>
      <p:ext uri="{BB962C8B-B14F-4D97-AF65-F5344CB8AC3E}">
        <p14:creationId xmlns:p14="http://schemas.microsoft.com/office/powerpoint/2010/main" val="1133678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72092" y="1137911"/>
            <a:ext cx="5472608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ctr"/>
            <a:r>
              <a:rPr lang="pt-BR" sz="3200" b="1" dirty="0"/>
              <a:t>Conceitos além do SDLC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991" y="2050473"/>
            <a:ext cx="7296811" cy="432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1167157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109104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39" y="1961660"/>
            <a:ext cx="9198013" cy="367318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Espontâneo: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/>
              <a:t>O usuário digita na URL uma página que somente o administrador deveria ter acesso e tem acesso a informações não autorizadas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Forçado: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Realiza a varredura utilizando brute-force para localizar páginas “Secretas”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Manipula parâmetros afim de localizar informações. </a:t>
            </a:r>
          </a:p>
        </p:txBody>
      </p:sp>
    </p:spTree>
    <p:extLst>
      <p:ext uri="{BB962C8B-B14F-4D97-AF65-F5344CB8AC3E}">
        <p14:creationId xmlns:p14="http://schemas.microsoft.com/office/powerpoint/2010/main" val="2803203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402163" y="4577220"/>
            <a:ext cx="7848533" cy="395364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2112457"/>
            <a:ext cx="10434855" cy="244207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Página comum: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  <a:hlinkClick r:id="rId3"/>
              </a:rPr>
              <a:t>http://example.com/app/getappInfo</a:t>
            </a:r>
            <a:r>
              <a:rPr lang="pt-BR" sz="2500" dirty="0">
                <a:cs typeface="Arial" pitchFamily="34" charset="0"/>
              </a:rPr>
              <a:t>  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5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Página de administração:</a:t>
            </a:r>
            <a:endParaRPr lang="pt-BR" sz="2500" dirty="0">
              <a:cs typeface="Arial" pitchFamily="34" charset="0"/>
            </a:endParaRP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  <a:hlinkClick r:id="rId4"/>
              </a:rPr>
              <a:t>http://example.com/app/admin_getappInfo</a:t>
            </a:r>
            <a:r>
              <a:rPr lang="pt-BR" sz="2500" dirty="0">
                <a:cs typeface="Arial" pitchFamily="34" charset="0"/>
              </a:rPr>
              <a:t>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955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893595" y="99322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229" y="1690219"/>
            <a:ext cx="9499619" cy="270368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É altamente recomendado que políticas de autenticação e autorização sejam baseadas em funções no sistema;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Negar todos os acessos por padrão, assim concedendo acesso para usuários administradores por roles ou individualmente de acordo com os recursos necessários;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Bloquear recursos de administração para qualquer origem.</a:t>
            </a:r>
          </a:p>
        </p:txBody>
      </p:sp>
    </p:spTree>
    <p:extLst>
      <p:ext uri="{BB962C8B-B14F-4D97-AF65-F5344CB8AC3E}">
        <p14:creationId xmlns:p14="http://schemas.microsoft.com/office/powerpoint/2010/main" val="14153984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Controle de Acesso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Referência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1" y="1931843"/>
            <a:ext cx="10434855" cy="1103250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/>
            <a:r>
              <a:rPr lang="pt-BR" sz="3200" dirty="0">
                <a:cs typeface="Arial" pitchFamily="34" charset="0"/>
                <a:hlinkClick r:id="rId3"/>
              </a:rPr>
              <a:t>https://www.owasp.org/index.php/Top_10_2007-Failure_to_Restrict_URL_Access</a:t>
            </a:r>
            <a:r>
              <a:rPr lang="pt-BR" sz="3200" dirty="0"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6434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882737" y="379997"/>
            <a:ext cx="234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18</a:t>
            </a:r>
          </a:p>
          <a:p>
            <a:pPr marL="0" indent="0" algn="ctr">
              <a:buNone/>
            </a:pPr>
            <a:r>
              <a:rPr lang="pt-BR" sz="9600" dirty="0"/>
              <a:t>Execução de Arquivo Malicioso</a:t>
            </a:r>
          </a:p>
        </p:txBody>
      </p:sp>
    </p:spTree>
    <p:extLst>
      <p:ext uri="{BB962C8B-B14F-4D97-AF65-F5344CB8AC3E}">
        <p14:creationId xmlns:p14="http://schemas.microsoft.com/office/powerpoint/2010/main" val="40891928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886398"/>
            <a:ext cx="9576129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execução de arquivo malicioso?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Referências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87409" y="379997"/>
            <a:ext cx="264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256105" y="379997"/>
            <a:ext cx="2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938606" y="113528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execução de arquivo malicioso?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008181" y="2181154"/>
            <a:ext cx="8914924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Problema de validação de dados que permite que arquivos escritos na mesma linguagem que o framework utilizado sejam colocados dentro do servidor e executados a partir do servidor.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613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56116" y="369684"/>
            <a:ext cx="2948130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441650" y="118235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1989216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198121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198121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9428154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48261" y="379997"/>
            <a:ext cx="27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78182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78182" y="1979874"/>
            <a:ext cx="10434855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Acesso ao servidor;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Navegação lateral;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Manipulação de dados.</a:t>
            </a:r>
          </a:p>
        </p:txBody>
      </p:sp>
    </p:spTree>
    <p:extLst>
      <p:ext uri="{BB962C8B-B14F-4D97-AF65-F5344CB8AC3E}">
        <p14:creationId xmlns:p14="http://schemas.microsoft.com/office/powerpoint/2010/main" val="1026999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27775" y="379997"/>
            <a:ext cx="270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30839" y="1951721"/>
            <a:ext cx="9362135" cy="98013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Arquivo enviado por upload pode ser “recuperado” (path descoberto) e executado.</a:t>
            </a:r>
          </a:p>
        </p:txBody>
      </p:sp>
    </p:spTree>
    <p:extLst>
      <p:ext uri="{BB962C8B-B14F-4D97-AF65-F5344CB8AC3E}">
        <p14:creationId xmlns:p14="http://schemas.microsoft.com/office/powerpoint/2010/main" val="93411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75428" y="1850339"/>
            <a:ext cx="9453963" cy="227280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Toda aplicação deve ser projetada com o intuito de proteger as informação manipuladas em seu contexto.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Em outras palavras é necessário ter um software seguro, “visualmente” bonito e fácil de ser utilizado.</a:t>
            </a:r>
          </a:p>
        </p:txBody>
      </p:sp>
      <p:sp>
        <p:nvSpPr>
          <p:cNvPr id="9" name="CaixaDeTexto 1"/>
          <p:cNvSpPr txBox="1"/>
          <p:nvPr/>
        </p:nvSpPr>
        <p:spPr>
          <a:xfrm>
            <a:off x="2075428" y="896365"/>
            <a:ext cx="3477106" cy="62619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3200" b="1" dirty="0"/>
              <a:t>Seguro por Padrão</a:t>
            </a:r>
          </a:p>
        </p:txBody>
      </p:sp>
      <p:sp>
        <p:nvSpPr>
          <p:cNvPr id="15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6650697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680175" y="379997"/>
            <a:ext cx="254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8863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2" y="2110747"/>
            <a:ext cx="9206722" cy="98013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Páginas de upload ou campos de formulário sem ou com pouca validação</a:t>
            </a:r>
          </a:p>
        </p:txBody>
      </p:sp>
    </p:spTree>
    <p:extLst>
      <p:ext uri="{BB962C8B-B14F-4D97-AF65-F5344CB8AC3E}">
        <p14:creationId xmlns:p14="http://schemas.microsoft.com/office/powerpoint/2010/main" val="17419429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613913" y="379997"/>
            <a:ext cx="261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06493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97633" y="2040450"/>
            <a:ext cx="10434855" cy="54925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include $_REQUEST['filename’]; </a:t>
            </a:r>
          </a:p>
        </p:txBody>
      </p:sp>
    </p:spTree>
    <p:extLst>
      <p:ext uri="{BB962C8B-B14F-4D97-AF65-F5344CB8AC3E}">
        <p14:creationId xmlns:p14="http://schemas.microsoft.com/office/powerpoint/2010/main" val="2736300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7262" y="1787218"/>
            <a:ext cx="10426847" cy="3361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700053" y="379997"/>
            <a:ext cx="25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8863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8450374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8673" y="1812755"/>
            <a:ext cx="7688295" cy="4522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47653" y="379997"/>
            <a:ext cx="26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81968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830018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6174" y="1896198"/>
            <a:ext cx="8068568" cy="4646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825949" y="379997"/>
            <a:ext cx="240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441650" y="798042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2116244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882737" y="379997"/>
            <a:ext cx="234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08789" y="109792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978363" y="1931843"/>
            <a:ext cx="9173341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Validação de campos;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Mapa de referencia indireta a objetos;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Mecanismos explícitos de proteção (WAF);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Verificar nomes diretórios;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Verificar tipos de arquivos (extensões);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Considerar usar CHROOT </a:t>
            </a:r>
            <a:r>
              <a:rPr lang="pt-BR" sz="2800" dirty="0" err="1">
                <a:cs typeface="Arial" pitchFamily="34" charset="0"/>
              </a:rPr>
              <a:t>Jail</a:t>
            </a:r>
            <a:r>
              <a:rPr lang="pt-BR" sz="2800" dirty="0">
                <a:cs typeface="Arial" pitchFamily="34" charset="0"/>
              </a:rPr>
              <a:t>.</a:t>
            </a:r>
          </a:p>
          <a:p>
            <a:pPr marL="457200" indent="-457200" algn="just"/>
            <a:endParaRPr lang="pt-BR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749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580783" y="379997"/>
            <a:ext cx="2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 de Arquivo Malicioso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816885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Referências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22131" y="1506995"/>
            <a:ext cx="9686165" cy="4519570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CWE: CWE-98 (PHP File Inclusion), CWE-78 (OS Command Injection), CWE-95 (Eval injection), CWE-434 (Unrestricted file upload)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WASC Threat Classification: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  <a:hlinkClick r:id="rId3"/>
              </a:rPr>
              <a:t>http://www.webappsec.org/projects/threat/classes/os_commanding.shtml</a:t>
            </a:r>
            <a:endParaRPr lang="en-US" sz="22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[SIF01] SIFT,Sift Networks, Web Services: Teaching an old dog new tricks, </a:t>
            </a:r>
            <a:r>
              <a:rPr lang="en-US" sz="2200" dirty="0">
                <a:cs typeface="Arial" pitchFamily="34" charset="0"/>
                <a:hlinkClick r:id="rId4"/>
              </a:rPr>
              <a:t>http://www.ruxcon.org.au/files/2006/web_services_security.ppt</a:t>
            </a:r>
            <a:r>
              <a:rPr lang="en-US" sz="2200" dirty="0">
                <a:cs typeface="Arial" pitchFamily="34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Defining a Java Security Policy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Microsoft - Programming for Partial Trust, </a:t>
            </a:r>
            <a:r>
              <a:rPr lang="en-US" sz="2200" dirty="0">
                <a:cs typeface="Arial" pitchFamily="34" charset="0"/>
                <a:hlinkClick r:id="rId5"/>
              </a:rPr>
              <a:t>http://msdn2.microsoft.com/en-us/library/ms364059(VS.80).aspx</a:t>
            </a:r>
            <a:endParaRPr lang="en-US" sz="22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  <a:hlinkClick r:id="rId6"/>
              </a:rPr>
              <a:t>https://www.owasp.org/index.php/Unrestricted_File_Upload</a:t>
            </a:r>
            <a:r>
              <a:rPr lang="en-US" sz="2200" dirty="0">
                <a:cs typeface="Arial" pitchFamily="34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Stefan Esser,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  <a:hlinkClick r:id="rId7"/>
              </a:rPr>
              <a:t>http://blog.php-security.org/archives/45-PHP-5.2.0-and-allow_url_include.html</a:t>
            </a:r>
            <a:r>
              <a:rPr lang="en-US" sz="2200" dirty="0">
                <a:cs typeface="Arial" pitchFamily="34" charset="0"/>
              </a:rPr>
              <a:t> </a:t>
            </a:r>
            <a:endParaRPr lang="pt-BR" sz="2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307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19</a:t>
            </a:r>
          </a:p>
          <a:p>
            <a:pPr marL="0" indent="0" algn="ctr">
              <a:buNone/>
            </a:pPr>
            <a:r>
              <a:rPr lang="pt-BR" sz="9600" dirty="0"/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2899243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097921"/>
            <a:ext cx="9576129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buffer overflow?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Porque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ocorre?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Referências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948546" y="107523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buffer overflow?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57876" y="2061058"/>
            <a:ext cx="9242915" cy="184191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Chamado erroneamente de estouro de buffer/pilha, o ESTRAVAZAMENTO de buffer/pilha é uma situação onde o programa não valida corretamente o tamanho dos dados que estão entrando.</a:t>
            </a:r>
          </a:p>
        </p:txBody>
      </p:sp>
    </p:spTree>
    <p:extLst>
      <p:ext uri="{BB962C8B-B14F-4D97-AF65-F5344CB8AC3E}">
        <p14:creationId xmlns:p14="http://schemas.microsoft.com/office/powerpoint/2010/main" val="354801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Conceitos de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65489" y="809023"/>
            <a:ext cx="3477106" cy="62619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3200" b="1" dirty="0"/>
              <a:t>Seguro por Padrão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65489" y="1536508"/>
            <a:ext cx="9327485" cy="4858124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Pensando que o software não alcançará o nível perfeito de segurança, a equipe de desenvolvimento precisa minimizar a probabilidade de ocorrer uma falha de segurança.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Atacantes sempre procuram explorar vetores esquecidos pelos desenvolvedores, como recursos ativados e esquecidos.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É extremamente importante que a instalação padrão do aplicativo seja segura para evitar problemas com recursos, privilégios, etc. </a:t>
            </a:r>
          </a:p>
        </p:txBody>
      </p:sp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5331684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441650" y="118235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1989216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037481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198121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14263640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92376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30839" y="2017974"/>
            <a:ext cx="10434855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Erros;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Indisponibilidade do programa;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Execução de código com outra permissão.</a:t>
            </a:r>
          </a:p>
        </p:txBody>
      </p:sp>
    </p:spTree>
    <p:extLst>
      <p:ext uri="{BB962C8B-B14F-4D97-AF65-F5344CB8AC3E}">
        <p14:creationId xmlns:p14="http://schemas.microsoft.com/office/powerpoint/2010/main" val="11163779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8863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Porque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2" y="1832452"/>
            <a:ext cx="9606652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Um dado é copiado em uma variável de tamanho menor. O “pedaço”  que sobrou sobrescreve os espaços de memória seguintes.</a:t>
            </a:r>
          </a:p>
        </p:txBody>
      </p:sp>
    </p:spTree>
    <p:extLst>
      <p:ext uri="{BB962C8B-B14F-4D97-AF65-F5344CB8AC3E}">
        <p14:creationId xmlns:p14="http://schemas.microsoft.com/office/powerpoint/2010/main" val="32606980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040923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ocorre?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1" y="1951721"/>
            <a:ext cx="9370843" cy="98013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Uma variável recebe um dado maior do que a variável foi definida para suportar.</a:t>
            </a:r>
          </a:p>
        </p:txBody>
      </p:sp>
    </p:spTree>
    <p:extLst>
      <p:ext uri="{BB962C8B-B14F-4D97-AF65-F5344CB8AC3E}">
        <p14:creationId xmlns:p14="http://schemas.microsoft.com/office/powerpoint/2010/main" val="17850398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22131" y="78232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22131" y="1475226"/>
            <a:ext cx="10434855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2800" dirty="0"/>
              <a:t>include &lt;stdio.h&gt;</a:t>
            </a:r>
          </a:p>
          <a:p>
            <a:endParaRPr lang="pt-BR" sz="2800" dirty="0"/>
          </a:p>
          <a:p>
            <a:r>
              <a:rPr lang="pt-BR" sz="2800" dirty="0"/>
              <a:t> int main(int argc, char **argv)</a:t>
            </a:r>
          </a:p>
          <a:p>
            <a:r>
              <a:rPr lang="pt-BR" sz="2800" dirty="0"/>
              <a:t>{</a:t>
            </a:r>
          </a:p>
          <a:p>
            <a:r>
              <a:rPr lang="pt-BR" sz="2800" dirty="0"/>
              <a:t>    char buf[8];                       // buffer para oito caracteres</a:t>
            </a:r>
          </a:p>
          <a:p>
            <a:r>
              <a:rPr lang="pt-BR" sz="2800" dirty="0"/>
              <a:t>    </a:t>
            </a:r>
            <a:r>
              <a:rPr lang="pt-BR" sz="2800" dirty="0">
                <a:solidFill>
                  <a:srgbClr val="FF0000"/>
                </a:solidFill>
              </a:rPr>
              <a:t>gets(buf);                          // lê a partir de stdio (função sensível!)</a:t>
            </a:r>
          </a:p>
          <a:p>
            <a:r>
              <a:rPr lang="pt-BR" sz="2800" dirty="0"/>
              <a:t>    printf("%s\n", buf);         // imprime a variável buf na tela</a:t>
            </a:r>
          </a:p>
          <a:p>
            <a:r>
              <a:rPr lang="pt-BR" sz="2800" dirty="0"/>
              <a:t>    return 0;                           // retorna 0</a:t>
            </a:r>
          </a:p>
          <a:p>
            <a:r>
              <a:rPr lang="pt-B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3417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75226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746169" y="1646269"/>
            <a:ext cx="10140749" cy="35654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117221" tIns="58610" rIns="117221" bIns="58610">
            <a:spAutoFit/>
          </a:bodyPr>
          <a:lstStyle/>
          <a:p>
            <a:r>
              <a:rPr lang="pt-BR" sz="2800" dirty="0"/>
              <a:t>psylinux@kali ~/bof $ ./bo-simple // executando o programa</a:t>
            </a:r>
          </a:p>
          <a:p>
            <a:pPr marL="514350" indent="-514350">
              <a:buAutoNum type="arabicPlain" startAt="1234"/>
            </a:pPr>
            <a:r>
              <a:rPr lang="pt-BR" sz="2800" dirty="0"/>
              <a:t> 		// entramos com a string “1234”</a:t>
            </a:r>
          </a:p>
          <a:p>
            <a:r>
              <a:rPr lang="pt-BR" sz="2800" dirty="0"/>
              <a:t>1234 		// o programa imprime a string</a:t>
            </a:r>
          </a:p>
          <a:p>
            <a:r>
              <a:rPr lang="pt-BR" sz="2800" dirty="0"/>
              <a:t>  </a:t>
            </a:r>
          </a:p>
          <a:p>
            <a:r>
              <a:rPr lang="pt-BR" sz="2800" dirty="0"/>
              <a:t>psylinux@kali ~/bof $ ./bo-simple        // executando o programa  123456789012 	     // entramos com a string “123456789012”</a:t>
            </a:r>
          </a:p>
          <a:p>
            <a:r>
              <a:rPr lang="pt-BR" sz="2800" dirty="0"/>
              <a:t>123456789012 	     // qual o conteúdo de “buf” ?!?!</a:t>
            </a:r>
          </a:p>
          <a:p>
            <a:r>
              <a:rPr lang="pt-BR" sz="2800" dirty="0"/>
              <a:t>Segmentation fault     // informação de memory segmenatation fault</a:t>
            </a:r>
          </a:p>
        </p:txBody>
      </p:sp>
    </p:spTree>
    <p:extLst>
      <p:ext uri="{BB962C8B-B14F-4D97-AF65-F5344CB8AC3E}">
        <p14:creationId xmlns:p14="http://schemas.microsoft.com/office/powerpoint/2010/main" val="21731811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Buffer Overflow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48546" y="886398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18121" y="1567414"/>
            <a:ext cx="9113706" cy="4519570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O problema ocorre principalmente com linguagens de baixo nível como o C, e o uso de algumas funções que não fazem a validação do tamanho do buffer 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Lista de funções perigosas e suas equivalentes seguras.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gets() -&gt; fgets() - read characters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strcpy() -&gt; strncpy() - copy content of the buffer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strcat() -&gt; strncat() - buffer concatenation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sprintf() -&gt; snprintf() - fill buffer with data of different types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(f)scanf() - read from STDIN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getwd() - return working directory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600" dirty="0">
                <a:cs typeface="Arial" pitchFamily="34" charset="0"/>
              </a:rPr>
              <a:t>realpath() - return absolute (full) path</a:t>
            </a:r>
          </a:p>
        </p:txBody>
      </p:sp>
    </p:spTree>
    <p:extLst>
      <p:ext uri="{BB962C8B-B14F-4D97-AF65-F5344CB8AC3E}">
        <p14:creationId xmlns:p14="http://schemas.microsoft.com/office/powerpoint/2010/main" val="12154492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20</a:t>
            </a:r>
          </a:p>
          <a:p>
            <a:pPr marL="0" indent="0" algn="ctr">
              <a:buNone/>
            </a:pPr>
            <a:r>
              <a:rPr lang="pt-BR" sz="96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26273699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075236"/>
            <a:ext cx="9576129" cy="356546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log?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planejar um sistema de logging?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Qual a finalidade dos logs?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Recomendações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22131" y="97454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log?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22131" y="1823612"/>
            <a:ext cx="9206721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Registro de ocorrências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Objetivos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Detalhes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Os logs são importantes para o não repúdio e não somente para a solução de bugs.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Um sistema de logging eficiente é utilizado para investigações de fraudes, auditoria e casos de abuso. </a:t>
            </a:r>
          </a:p>
        </p:txBody>
      </p:sp>
    </p:spTree>
    <p:extLst>
      <p:ext uri="{BB962C8B-B14F-4D97-AF65-F5344CB8AC3E}">
        <p14:creationId xmlns:p14="http://schemas.microsoft.com/office/powerpoint/2010/main" val="338743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11665" y="866064"/>
            <a:ext cx="4992555" cy="62619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300" b="1" dirty="0"/>
              <a:t>Seguro na </a:t>
            </a:r>
            <a:r>
              <a:rPr lang="pt-BR" sz="3200" b="1" dirty="0"/>
              <a:t>implantação</a:t>
            </a:r>
            <a:endParaRPr lang="pt-BR" sz="33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11665" y="1758586"/>
            <a:ext cx="9324431" cy="141102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800" dirty="0"/>
              <a:t>A aplicação deve possuir orientações suficientes que auxilie  os usuários finais e os administradores a </a:t>
            </a:r>
            <a:r>
              <a:rPr lang="pt-BR" sz="2800" dirty="0" err="1"/>
              <a:t>parametrizá-lo</a:t>
            </a:r>
            <a:r>
              <a:rPr lang="pt-BR" sz="2800" dirty="0"/>
              <a:t> e utilizá-lo de forma segura. 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5522349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22131" y="109792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3522175" y="2445625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Rastreabilidade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6432618" y="243761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Não Repúdio</a:t>
            </a:r>
          </a:p>
        </p:txBody>
      </p:sp>
    </p:spTree>
    <p:extLst>
      <p:ext uri="{BB962C8B-B14F-4D97-AF65-F5344CB8AC3E}">
        <p14:creationId xmlns:p14="http://schemas.microsoft.com/office/powerpoint/2010/main" val="12081893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824791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planejar um sistema de logging?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39" y="1560168"/>
            <a:ext cx="9362135" cy="491967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Qual é o propósito dos logs gerados?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Devemos não pensar na tecnologia mas sim no propósito dos logs gerados.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Como os logs serão consumidos ?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Avaliar o conteúdo dos logs que podem ser consumidos de formas diferentes.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Quais são as origens dos registros ?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Pensar no sistemas que são integrados e como os logs serão consolidados.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 onde e como ele será armazenado ?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sz="2500" dirty="0">
                <a:cs typeface="Arial" pitchFamily="34" charset="0"/>
              </a:rPr>
              <a:t>Preparar infraestrutura para receber os logs e garantir a sua integridade e disponibilidade.</a:t>
            </a:r>
          </a:p>
        </p:txBody>
      </p:sp>
    </p:spTree>
    <p:extLst>
      <p:ext uri="{BB962C8B-B14F-4D97-AF65-F5344CB8AC3E}">
        <p14:creationId xmlns:p14="http://schemas.microsoft.com/office/powerpoint/2010/main" val="34047221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107523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Qual a finalidade dos logs?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30839" y="1941782"/>
            <a:ext cx="9627761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Garantia de não repúdio;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Apontar fluxos de execução e entradas de dados;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Apontar linhas de código com bugs;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Mostrar pilhas de execução relacionando a falha de aplicação;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Visualizar processos que não são finalizados;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Visualizar eventos não concluídos;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Analisar performance da aplicação;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Analisar estado dos recursos utilizados pela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831159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30839" y="1075236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Recomendações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117512" y="1892087"/>
            <a:ext cx="9640480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Pense além sobre os logs. Eles conseguiram ser armazenados sem afetar a integridade, se eles serão criptografados, tamanho de cada bloco de logs.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Nas origens seria interessante extrair logs somente da aplicação ou é melhor utilizar o WAF, servidor de aplicação sistema operacional e entre outros?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Como os logs serão consumidos? Manualmente ou automaticamente? </a:t>
            </a:r>
          </a:p>
        </p:txBody>
      </p:sp>
    </p:spTree>
    <p:extLst>
      <p:ext uri="{BB962C8B-B14F-4D97-AF65-F5344CB8AC3E}">
        <p14:creationId xmlns:p14="http://schemas.microsoft.com/office/powerpoint/2010/main" val="32441387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5664" y="1902963"/>
            <a:ext cx="1057709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21</a:t>
            </a:r>
          </a:p>
          <a:p>
            <a:pPr marL="0" indent="0" algn="ctr">
              <a:buNone/>
            </a:pPr>
            <a:r>
              <a:rPr lang="pt-BR" sz="9600" dirty="0"/>
              <a:t>Melhores Práticas</a:t>
            </a:r>
          </a:p>
        </p:txBody>
      </p:sp>
    </p:spTree>
    <p:extLst>
      <p:ext uri="{BB962C8B-B14F-4D97-AF65-F5344CB8AC3E}">
        <p14:creationId xmlns:p14="http://schemas.microsoft.com/office/powerpoint/2010/main" val="33800220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0145" y="1030500"/>
            <a:ext cx="9576129" cy="356546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Interações com banco de dados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Referência banco de dados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Gerenciamento de arquivos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não fazer?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OWASP Testing Guide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42562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Interações com Banco de Dados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142562" y="1956910"/>
            <a:ext cx="9386829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Utilize sempre que possível adote </a:t>
            </a:r>
            <a:r>
              <a:rPr lang="pt-BR" sz="2800" b="1" dirty="0">
                <a:cs typeface="Arial" pitchFamily="34" charset="0"/>
              </a:rPr>
              <a:t>Stored Procedures</a:t>
            </a:r>
            <a:r>
              <a:rPr lang="pt-BR" sz="2800" dirty="0">
                <a:cs typeface="Arial" pitchFamily="34" charset="0"/>
              </a:rPr>
              <a:t> ou </a:t>
            </a:r>
            <a:r>
              <a:rPr lang="pt-BR" sz="2800" b="1" dirty="0" err="1">
                <a:cs typeface="Arial" pitchFamily="34" charset="0"/>
              </a:rPr>
              <a:t>Prepared</a:t>
            </a:r>
            <a:r>
              <a:rPr lang="pt-BR" sz="2800" b="1" dirty="0">
                <a:cs typeface="Arial" pitchFamily="34" charset="0"/>
              </a:rPr>
              <a:t> </a:t>
            </a:r>
            <a:r>
              <a:rPr lang="pt-BR" sz="2800" b="1" dirty="0" err="1">
                <a:cs typeface="Arial" pitchFamily="34" charset="0"/>
              </a:rPr>
              <a:t>Statement</a:t>
            </a:r>
            <a:r>
              <a:rPr lang="pt-BR" sz="2800" b="1" dirty="0">
                <a:cs typeface="Arial" pitchFamily="34" charset="0"/>
              </a:rPr>
              <a:t>;</a:t>
            </a:r>
            <a:endParaRPr lang="pt-BR" sz="2800" dirty="0">
              <a:cs typeface="Arial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Desabilite funções e recursos que não são usados pelo banco de dados;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Sempre execute o DBS com o mínimo de privilégio;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Nunca use concatenação para montar uma interação com o DBS;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DBS não deve ser acessado por outra forma a não ser pela aplicação.</a:t>
            </a:r>
          </a:p>
        </p:txBody>
      </p:sp>
    </p:spTree>
    <p:extLst>
      <p:ext uri="{BB962C8B-B14F-4D97-AF65-F5344CB8AC3E}">
        <p14:creationId xmlns:p14="http://schemas.microsoft.com/office/powerpoint/2010/main" val="418847501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Referência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40" y="1992761"/>
            <a:ext cx="9687396" cy="48769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/>
            <a:r>
              <a:rPr lang="pt-BR" sz="2400" dirty="0">
                <a:cs typeface="Arial" pitchFamily="34" charset="0"/>
                <a:hlinkClick r:id="rId3"/>
              </a:rPr>
              <a:t>https://www.owasp.org/index.php/Query_Parameterization_Cheat_Sheet</a:t>
            </a:r>
            <a:r>
              <a:rPr lang="pt-BR" sz="2400" dirty="0"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3701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30839" y="669143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Gerenciamento de arquivos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030839" y="1486997"/>
            <a:ext cx="9362135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Sempre documente os arquivos de configuração;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deixe os arquivos de backup na estrutura de diretórios da aplicação;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Não permita a criação de arquivos que possam ser processados pelo servidor de aplicação.</a:t>
            </a:r>
          </a:p>
        </p:txBody>
      </p:sp>
    </p:spTree>
    <p:extLst>
      <p:ext uri="{BB962C8B-B14F-4D97-AF65-F5344CB8AC3E}">
        <p14:creationId xmlns:p14="http://schemas.microsoft.com/office/powerpoint/2010/main" val="372214394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891469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não fazer?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1" y="1822512"/>
            <a:ext cx="9206721" cy="184191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Adicionar senhas </a:t>
            </a:r>
            <a:r>
              <a:rPr lang="pt-BR" sz="2800" dirty="0" err="1">
                <a:cs typeface="Arial" pitchFamily="34" charset="0"/>
              </a:rPr>
              <a:t>hardcoded</a:t>
            </a:r>
            <a:r>
              <a:rPr lang="pt-BR" sz="2800" dirty="0">
                <a:cs typeface="Arial" pitchFamily="34" charset="0"/>
              </a:rPr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Utilizar códigos sem validar origem ou entender o funcionamento;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Utilizar recursos “</a:t>
            </a:r>
            <a:r>
              <a:rPr lang="pt-BR" sz="2800" dirty="0" err="1">
                <a:cs typeface="Arial" pitchFamily="34" charset="0"/>
              </a:rPr>
              <a:t>deprecated</a:t>
            </a:r>
            <a:r>
              <a:rPr lang="pt-BR" sz="2800" dirty="0">
                <a:cs typeface="Arial" pitchFamily="34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60200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65045" y="784015"/>
            <a:ext cx="2688299" cy="595418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3100" b="1" dirty="0"/>
              <a:t>Comunicações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33749" y="1757256"/>
            <a:ext cx="10158251" cy="356546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equipe de desenvolvimento da aplicação deve estar sempre pronta para a descoberta de vulnerabilidades do produto.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equipe deve comunicar de modo aberto todos os usuários quanto as medidas de proteção a serem adotadas.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equipe deve notificar quanto a aplicação de </a:t>
            </a:r>
            <a:r>
              <a:rPr lang="pt-BR" sz="2800" dirty="0" err="1"/>
              <a:t>patchs</a:t>
            </a:r>
            <a:r>
              <a:rPr lang="pt-BR" sz="2800" dirty="0"/>
              <a:t> ou soluções de mitigação de vulnerabilidades.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1319379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Melhores Práticas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22131" y="1127374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>
                <a:cs typeface="Arial" pitchFamily="34" charset="0"/>
              </a:rPr>
              <a:t>OWASP Testing Guide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2131" y="2131625"/>
            <a:ext cx="9586773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cs typeface="Arial" pitchFamily="34" charset="0"/>
              </a:rPr>
              <a:t>O guia descreve as principais necessidades de cada teste em cada fase do desenvolvimento e demonstra exemplos básicos para cada fase de desenvolvimento.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2844" y="4033487"/>
            <a:ext cx="9346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cs typeface="Arial" pitchFamily="34" charset="0"/>
                <a:hlinkClick r:id="rId3"/>
              </a:rPr>
              <a:t>https://www.owasp.org/index.php/OWASP_Testing_Guide_v4_Table_of_Contents</a:t>
            </a:r>
            <a:endParaRPr lang="pt-B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853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24 sins of software security">
            <a:extLst>
              <a:ext uri="{FF2B5EF4-FFF2-40B4-BE49-F238E27FC236}">
                <a16:creationId xmlns:a16="http://schemas.microsoft.com/office/drawing/2014/main" id="{29C8AC26-E0A8-479B-897C-F3648009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19" y="393895"/>
            <a:ext cx="4967246" cy="614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0478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768687-11D9-439C-96AE-42E1D6F8DEE6}"/>
              </a:ext>
            </a:extLst>
          </p:cNvPr>
          <p:cNvSpPr txBox="1"/>
          <p:nvPr/>
        </p:nvSpPr>
        <p:spPr>
          <a:xfrm>
            <a:off x="2013668" y="962872"/>
            <a:ext cx="950976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Fernando P. Amatte</a:t>
            </a:r>
          </a:p>
          <a:p>
            <a:endParaRPr lang="pt-BR" sz="4000" dirty="0"/>
          </a:p>
          <a:p>
            <a:r>
              <a:rPr lang="pt-BR" sz="4000" dirty="0">
                <a:hlinkClick r:id="rId2"/>
              </a:rPr>
              <a:t>famatte@cipher.com</a:t>
            </a:r>
            <a:r>
              <a:rPr lang="pt-BR" sz="4000" dirty="0"/>
              <a:t> / </a:t>
            </a:r>
            <a:r>
              <a:rPr lang="pt-BR" sz="4000" dirty="0">
                <a:hlinkClick r:id="rId3"/>
              </a:rPr>
              <a:t>famatte@gmail.com</a:t>
            </a:r>
            <a:r>
              <a:rPr lang="pt-BR" sz="4000" dirty="0"/>
              <a:t> </a:t>
            </a:r>
          </a:p>
          <a:p>
            <a:r>
              <a:rPr lang="pt-BR" sz="4000" dirty="0"/>
              <a:t>(11) 96904-8756 / (19) 98124-0722</a:t>
            </a:r>
          </a:p>
          <a:p>
            <a:r>
              <a:rPr lang="pt-BR" sz="4000" dirty="0">
                <a:hlinkClick r:id="rId4"/>
              </a:rPr>
              <a:t>https://www.linkedin.com/in/famatte</a:t>
            </a:r>
            <a:r>
              <a:rPr lang="pt-BR" sz="4000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48843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071BBC-86DF-4929-A023-52209995E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A62FFF3-ED46-4782-AFDA-D5D5166A2C35}"/>
              </a:ext>
            </a:extLst>
          </p:cNvPr>
          <p:cNvSpPr/>
          <p:nvPr/>
        </p:nvSpPr>
        <p:spPr>
          <a:xfrm>
            <a:off x="0" y="38694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D35F797-AE50-49E9-9A93-185D16405DE0}"/>
              </a:ext>
            </a:extLst>
          </p:cNvPr>
          <p:cNvSpPr/>
          <p:nvPr/>
        </p:nvSpPr>
        <p:spPr>
          <a:xfrm>
            <a:off x="8733" y="4012514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74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60F8580-8BFF-46B0-A0B4-BE88B24201BD}"/>
              </a:ext>
            </a:extLst>
          </p:cNvPr>
          <p:cNvSpPr/>
          <p:nvPr/>
        </p:nvSpPr>
        <p:spPr>
          <a:xfrm>
            <a:off x="-2639" y="4084347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40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BC7697-87AA-405F-A077-F3FE241AC602}"/>
              </a:ext>
            </a:extLst>
          </p:cNvPr>
          <p:cNvSpPr/>
          <p:nvPr/>
        </p:nvSpPr>
        <p:spPr>
          <a:xfrm>
            <a:off x="8733" y="4157777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23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CA9E56-92B8-4FF8-95F8-24F0AF5173F4}"/>
              </a:ext>
            </a:extLst>
          </p:cNvPr>
          <p:cNvSpPr/>
          <p:nvPr/>
        </p:nvSpPr>
        <p:spPr>
          <a:xfrm>
            <a:off x="32141" y="4229100"/>
            <a:ext cx="12180628" cy="13525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  <a:alpha val="0"/>
                </a:schemeClr>
              </a:gs>
              <a:gs pos="43000">
                <a:schemeClr val="accent3">
                  <a:lumMod val="0"/>
                  <a:lumOff val="100000"/>
                  <a:alpha val="10000"/>
                </a:schemeClr>
              </a:gs>
              <a:gs pos="93000">
                <a:schemeClr val="accent3">
                  <a:lumMod val="10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708F20-3B8D-44AF-82B7-E1ABE3827392}"/>
              </a:ext>
            </a:extLst>
          </p:cNvPr>
          <p:cNvSpPr txBox="1"/>
          <p:nvPr/>
        </p:nvSpPr>
        <p:spPr>
          <a:xfrm>
            <a:off x="2205820" y="4294284"/>
            <a:ext cx="8059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i="1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pt-BR" sz="4800" b="1" i="1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cipheraprosegurcompany</a:t>
            </a:r>
            <a:endParaRPr lang="pt-BR" sz="4800" b="1" i="1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:\Users\dmartimiano\Desktop\Apresentacao-17-07\img\Logo-capa.png">
            <a:extLst>
              <a:ext uri="{FF2B5EF4-FFF2-40B4-BE49-F238E27FC236}">
                <a16:creationId xmlns:a16="http://schemas.microsoft.com/office/drawing/2014/main" id="{77D03D07-E06F-4FE5-8C0E-1555D115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766" y="2306280"/>
            <a:ext cx="2888150" cy="1376735"/>
          </a:xfrm>
          <a:prstGeom prst="rect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AF10AC4-27C3-4729-B09A-A61C0032B568}"/>
              </a:ext>
            </a:extLst>
          </p:cNvPr>
          <p:cNvSpPr/>
          <p:nvPr/>
        </p:nvSpPr>
        <p:spPr>
          <a:xfrm flipH="1">
            <a:off x="10283503" y="4181475"/>
            <a:ext cx="45719" cy="10660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DE6C7877-F8A5-499F-AAC2-27A62BCD217D}"/>
              </a:ext>
            </a:extLst>
          </p:cNvPr>
          <p:cNvSpPr/>
          <p:nvPr/>
        </p:nvSpPr>
        <p:spPr>
          <a:xfrm>
            <a:off x="92270" y="5434317"/>
            <a:ext cx="12055084" cy="145262"/>
          </a:xfrm>
          <a:prstGeom prst="parallelogram">
            <a:avLst>
              <a:gd name="adj" fmla="val 48584"/>
            </a:avLst>
          </a:prstGeom>
          <a:solidFill>
            <a:srgbClr val="4183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45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94613" y="914757"/>
            <a:ext cx="7217405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Adversários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94613" y="2033202"/>
            <a:ext cx="9736253" cy="227280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Script </a:t>
            </a:r>
            <a:r>
              <a:rPr lang="pt-BR" sz="2800" dirty="0" err="1"/>
              <a:t>Kiddie</a:t>
            </a:r>
            <a:r>
              <a:rPr lang="pt-BR" sz="2800" dirty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Hacker;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Elite.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83432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0819" y="1138927"/>
            <a:ext cx="8951920" cy="5042790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Gerenciamento de riscos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Tipos de riscos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Controle de riscos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CMM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Gestão qualitativa de riscos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GRC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Modelo de gestão</a:t>
            </a:r>
          </a:p>
          <a:p>
            <a:endParaRPr lang="pt-BR" sz="3200" dirty="0"/>
          </a:p>
        </p:txBody>
      </p:sp>
      <p:sp>
        <p:nvSpPr>
          <p:cNvPr id="1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31165" y="914757"/>
            <a:ext cx="7680853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Gerenciamento de Riscos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1696927"/>
            <a:ext cx="7452360" cy="4256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383432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147777" y="2091069"/>
            <a:ext cx="8878186" cy="24622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buFont typeface="Arial" pitchFamily="34" charset="0"/>
              <a:buChar char="•"/>
            </a:pPr>
            <a:r>
              <a:rPr lang="pt-BR" sz="3200" dirty="0"/>
              <a:t>Riscos do Negócio</a:t>
            </a:r>
          </a:p>
          <a:p>
            <a:pPr marL="971550" lvl="1" indent="-514350" algn="just">
              <a:buFont typeface="Wingdings" pitchFamily="2" charset="2"/>
              <a:buChar char="§"/>
            </a:pPr>
            <a:r>
              <a:rPr lang="pt-BR" sz="3000" dirty="0"/>
              <a:t>Gestão de tesouraria, gerenciamento de receita, gestão de contratos, fraude, regulações, continuidade de negócio e tecnologia.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147777" y="1181165"/>
            <a:ext cx="61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Tipos de Riscos</a:t>
            </a:r>
          </a:p>
        </p:txBody>
      </p:sp>
      <p:sp>
        <p:nvSpPr>
          <p:cNvPr id="1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105246" y="1857154"/>
            <a:ext cx="8739963" cy="20005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buFont typeface="Arial" pitchFamily="34" charset="0"/>
              <a:buChar char="•"/>
            </a:pPr>
            <a:r>
              <a:rPr lang="pt-BR" sz="3200" dirty="0"/>
              <a:t>Riscos de Tecnologia </a:t>
            </a:r>
          </a:p>
          <a:p>
            <a:pPr marL="971550" lvl="1" indent="-514350" algn="just">
              <a:buFont typeface="Wingdings" pitchFamily="2" charset="2"/>
              <a:buChar char="§"/>
            </a:pPr>
            <a:r>
              <a:rPr lang="pt-BR" sz="3000" dirty="0"/>
              <a:t>Segurança, privacidade, risco de gerência de projeto, gerência de mudanças.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105246" y="984915"/>
            <a:ext cx="6298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Tipos de Riscos</a:t>
            </a:r>
          </a:p>
        </p:txBody>
      </p:sp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041452" y="1772093"/>
            <a:ext cx="9909846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pt-BR" sz="3200" dirty="0"/>
              <a:t>Preventivo;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pt-BR" sz="3200" dirty="0"/>
              <a:t>Detetive;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pt-BR" sz="3200" dirty="0"/>
              <a:t>Corretivo;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pt-BR" sz="3200" dirty="0"/>
              <a:t>Compensatório;</a:t>
            </a:r>
          </a:p>
          <a:p>
            <a:pPr marL="514350" indent="-514350">
              <a:buFont typeface="Arial" pitchFamily="34" charset="0"/>
              <a:buChar char="•"/>
              <a:tabLst>
                <a:tab pos="4054475" algn="l"/>
              </a:tabLst>
            </a:pPr>
            <a:r>
              <a:rPr lang="pt-BR" sz="3200" dirty="0"/>
              <a:t>Controle de Framework.</a:t>
            </a:r>
            <a:endParaRPr lang="pt-BR" sz="3000" dirty="0"/>
          </a:p>
          <a:p>
            <a:pPr marL="514350" indent="-514350"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041451" y="882134"/>
            <a:ext cx="6635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Controle de Riscos</a:t>
            </a:r>
          </a:p>
        </p:txBody>
      </p:sp>
      <p:sp>
        <p:nvSpPr>
          <p:cNvPr id="2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57860" y="923761"/>
            <a:ext cx="9700131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Segurança da Informação?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podemos manter a informação segura?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Porque é necessário desenvolver de forma segura?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Princípios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O que é SDLC?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Conceitos além do SDLC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Adversários</a:t>
            </a:r>
          </a:p>
        </p:txBody>
      </p:sp>
      <p:sp>
        <p:nvSpPr>
          <p:cNvPr id="1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Image result for cmm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7906" y="1517243"/>
            <a:ext cx="5685370" cy="5088407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2027582" y="754789"/>
            <a:ext cx="7529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CMM (</a:t>
            </a:r>
            <a:r>
              <a:rPr lang="en-US" sz="4000" b="1" dirty="0"/>
              <a:t>Capability Maturity Model</a:t>
            </a:r>
            <a:r>
              <a:rPr lang="pt-BR" sz="4000" b="1" dirty="0"/>
              <a:t>)</a:t>
            </a:r>
          </a:p>
        </p:txBody>
      </p:sp>
      <p:grpSp>
        <p:nvGrpSpPr>
          <p:cNvPr id="2" name="Grupo 13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9" name="Paralelogramo 1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2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4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168384" y="379997"/>
              <a:ext cx="2267712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Gerenciamento de Riscos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047460" y="1676400"/>
            <a:ext cx="10093739" cy="50167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Matriz de qualidade</a:t>
            </a:r>
          </a:p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endParaRPr lang="pt-BR" sz="3200" dirty="0"/>
          </a:p>
          <a:p>
            <a:pPr marL="514350" indent="-514350" algn="just">
              <a:lnSpc>
                <a:spcPct val="200000"/>
              </a:lnSpc>
            </a:pPr>
            <a:endParaRPr lang="pt-BR" sz="3200" dirty="0"/>
          </a:p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Análise de efeitos do modo de falhas (FMEA)</a:t>
            </a:r>
            <a:endParaRPr lang="pt-BR" sz="3000" dirty="0"/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898373" y="882134"/>
            <a:ext cx="7837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Gestão Qualitativa de Riscos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8373" y="2834640"/>
            <a:ext cx="9982591" cy="187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5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7" name="Paralelogramo 1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2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4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168384" y="379997"/>
              <a:ext cx="2267712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Gerenciamento de Riscos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065615" y="379997"/>
            <a:ext cx="2192676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77886" y="1676400"/>
            <a:ext cx="10163313" cy="40318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Regulações e </a:t>
            </a:r>
            <a:r>
              <a:rPr lang="pt-BR" sz="3200" dirty="0" err="1"/>
              <a:t>compliance</a:t>
            </a:r>
            <a:r>
              <a:rPr lang="pt-BR" sz="3200" dirty="0"/>
              <a:t>;</a:t>
            </a:r>
          </a:p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Leis;</a:t>
            </a:r>
          </a:p>
          <a:p>
            <a:pPr marL="514350" indent="-5143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Padrões.</a:t>
            </a:r>
            <a:endParaRPr lang="pt-BR" sz="3000" dirty="0"/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977887" y="882134"/>
            <a:ext cx="8847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Governança, Risco e </a:t>
            </a:r>
            <a:r>
              <a:rPr lang="pt-BR" sz="4000" b="1" dirty="0" err="1"/>
              <a:t>Compliance</a:t>
            </a:r>
            <a:r>
              <a:rPr lang="pt-BR" sz="4000" b="1" dirty="0"/>
              <a:t> (GRC)</a:t>
            </a:r>
          </a:p>
        </p:txBody>
      </p:sp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 de Riscos</a:t>
            </a:r>
          </a:p>
        </p:txBody>
      </p: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037522" y="1676400"/>
            <a:ext cx="10103678" cy="44480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Passo 1</a:t>
            </a:r>
            <a:r>
              <a:rPr lang="pt-BR" sz="3200" dirty="0"/>
              <a:t>: Identificação de ativos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Passo 2</a:t>
            </a:r>
            <a:r>
              <a:rPr lang="pt-BR" sz="3200" dirty="0"/>
              <a:t>: Avaliação de ameaças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Passo 3</a:t>
            </a:r>
            <a:r>
              <a:rPr lang="pt-BR" sz="3200" dirty="0"/>
              <a:t>: Determinação de impacto e quantificação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Passo 4</a:t>
            </a:r>
            <a:r>
              <a:rPr lang="pt-BR" sz="3200" dirty="0"/>
              <a:t>: Controle de projeto e avaliação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Passo 5</a:t>
            </a:r>
            <a:r>
              <a:rPr lang="pt-BR" sz="3200" dirty="0"/>
              <a:t>: Gestão de risco residual</a:t>
            </a:r>
            <a:endParaRPr lang="pt-BR" sz="3000" dirty="0"/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828800" y="882134"/>
            <a:ext cx="7990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Modelos de Gestão de Riscos</a:t>
            </a:r>
          </a:p>
        </p:txBody>
      </p:sp>
      <p:grpSp>
        <p:nvGrpSpPr>
          <p:cNvPr id="2" name="Grupo 15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7" name="Paralelogramo 1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2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4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168384" y="379997"/>
              <a:ext cx="2267712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Gerenciamento de Riscos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907255" y="1947891"/>
            <a:ext cx="10044043" cy="44480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1. Identificação</a:t>
            </a:r>
            <a:r>
              <a:rPr lang="pt-BR" sz="3200" dirty="0"/>
              <a:t>: examinar e identificar riscos; 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2. Análise</a:t>
            </a:r>
            <a:r>
              <a:rPr lang="pt-BR" sz="3200" dirty="0"/>
              <a:t>: classificar e priorizar os riscos;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3. Plano</a:t>
            </a:r>
            <a:r>
              <a:rPr lang="pt-BR" sz="3200" dirty="0"/>
              <a:t>: implementar o plano;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4. Rastrear</a:t>
            </a:r>
            <a:r>
              <a:rPr lang="pt-BR" sz="3200" dirty="0"/>
              <a:t>: monitorar riscos e mitigação;</a:t>
            </a:r>
          </a:p>
          <a:p>
            <a:pPr marL="514350" indent="-5143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200" b="1" dirty="0"/>
              <a:t>5. Controle</a:t>
            </a:r>
            <a:r>
              <a:rPr lang="pt-BR" sz="3200" dirty="0"/>
              <a:t>: fazer correções, corrigir processos, etc.</a:t>
            </a:r>
            <a:endParaRPr lang="pt-BR" sz="3000" dirty="0"/>
          </a:p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790113" y="1089797"/>
            <a:ext cx="10401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b="1" dirty="0"/>
              <a:t>Modelo do Instituto de Engenharia de Software </a:t>
            </a:r>
          </a:p>
        </p:txBody>
      </p:sp>
      <p:grpSp>
        <p:nvGrpSpPr>
          <p:cNvPr id="2" name="Grupo 15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7" name="Paralelogramo 1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2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4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168384" y="379997"/>
              <a:ext cx="2267712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Gerenciamento de Riscos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097156" y="1182254"/>
            <a:ext cx="958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Avaliação de Risco para Reuso de Código</a:t>
            </a:r>
          </a:p>
          <a:p>
            <a:pPr algn="ctr"/>
            <a:endParaRPr lang="pt-BR" sz="4000" b="1" dirty="0"/>
          </a:p>
          <a:p>
            <a:pPr marL="514350" indent="-514350">
              <a:buFont typeface="Arial" pitchFamily="34" charset="0"/>
              <a:buChar char="•"/>
            </a:pPr>
            <a:r>
              <a:rPr lang="pt-BR" sz="3200" dirty="0"/>
              <a:t>Submeter o código antigo ao mesmo processo do código em desenvolvimento.</a:t>
            </a:r>
          </a:p>
        </p:txBody>
      </p:sp>
      <p:grpSp>
        <p:nvGrpSpPr>
          <p:cNvPr id="2" name="Grupo 6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Projeto de Software Seguro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97824" y="379997"/>
            <a:ext cx="30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Requisitos de Software de Segurança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Requisitos de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27583" y="1138927"/>
            <a:ext cx="7129296" cy="455034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Requisitos de Software Seguro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Requisitos CIA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Classificação dos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3200" dirty="0"/>
              <a:t>Padrões </a:t>
            </a:r>
            <a:r>
              <a:rPr lang="pt-BR" sz="3200" dirty="0" err="1"/>
              <a:t>secure</a:t>
            </a:r>
            <a:r>
              <a:rPr lang="pt-BR" sz="3200" dirty="0"/>
              <a:t> </a:t>
            </a:r>
            <a:r>
              <a:rPr lang="pt-BR" sz="3200" dirty="0" err="1"/>
              <a:t>coding</a:t>
            </a:r>
            <a:endParaRPr lang="pt-BR" sz="3200" dirty="0"/>
          </a:p>
          <a:p>
            <a:pPr marL="457200" indent="-457200">
              <a:buFont typeface="+mj-lt"/>
              <a:buAutoNum type="arabicPeriod"/>
            </a:pPr>
            <a:endParaRPr lang="pt-BR" sz="3200" dirty="0"/>
          </a:p>
          <a:p>
            <a:endParaRPr lang="pt-BR" sz="3200" dirty="0"/>
          </a:p>
        </p:txBody>
      </p:sp>
      <p:sp>
        <p:nvSpPr>
          <p:cNvPr id="1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97824" y="379997"/>
            <a:ext cx="30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Requisitos de Software de Segurança</a:t>
            </a:r>
          </a:p>
        </p:txBody>
      </p: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07704" y="1064932"/>
            <a:ext cx="7593165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3200" b="1" dirty="0"/>
              <a:t>Requisitos de software seguro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7704" y="2076882"/>
            <a:ext cx="9513736" cy="442723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Na fase de requisitos podemos planejar um nível de segurança que seja aceitável;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Definir os requisitos de segurança do software;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Definir critérios para atender as políticas e normas de segurança da informação;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Definir quais ferramentas serão utilizadas durante o processo de desenvolvimento.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97824" y="379997"/>
            <a:ext cx="30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Requisitos de Software de Segurança</a:t>
            </a:r>
          </a:p>
        </p:txBody>
      </p:sp>
    </p:spTree>
    <p:extLst>
      <p:ext uri="{BB962C8B-B14F-4D97-AF65-F5344CB8AC3E}">
        <p14:creationId xmlns:p14="http://schemas.microsoft.com/office/powerpoint/2010/main" val="110426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8497824" y="379997"/>
            <a:ext cx="30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Requisitos de Software de Segurança</a:t>
            </a:r>
          </a:p>
        </p:txBody>
      </p:sp>
      <p:pic>
        <p:nvPicPr>
          <p:cNvPr id="21506" name="Picture 2" descr="Image result for meme requisitos de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4442" y="1064932"/>
            <a:ext cx="7197460" cy="55411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938865" y="2131828"/>
            <a:ext cx="9342048" cy="141102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Segurança da informação é basicamente um </a:t>
            </a:r>
            <a:r>
              <a:rPr lang="pt-BR" sz="2800" b="1" dirty="0"/>
              <a:t>conjunto</a:t>
            </a:r>
            <a:r>
              <a:rPr lang="pt-BR" sz="2800" dirty="0"/>
              <a:t> de proteções que tem como objetivo proteger um </a:t>
            </a:r>
            <a:r>
              <a:rPr lang="pt-BR" sz="2800" b="1" dirty="0"/>
              <a:t>conjunto</a:t>
            </a:r>
            <a:r>
              <a:rPr lang="pt-BR" sz="2800" dirty="0"/>
              <a:t> de informações. </a:t>
            </a:r>
          </a:p>
        </p:txBody>
      </p:sp>
      <p:sp>
        <p:nvSpPr>
          <p:cNvPr id="9" name="CaixaDeTexto 1"/>
          <p:cNvSpPr txBox="1"/>
          <p:nvPr/>
        </p:nvSpPr>
        <p:spPr>
          <a:xfrm>
            <a:off x="1938865" y="1135175"/>
            <a:ext cx="8314270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é Segurança da Informação?</a:t>
            </a:r>
          </a:p>
        </p:txBody>
      </p:sp>
      <p:sp>
        <p:nvSpPr>
          <p:cNvPr id="10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473675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320972863"/>
              </p:ext>
            </p:extLst>
          </p:nvPr>
        </p:nvGraphicFramePr>
        <p:xfrm>
          <a:off x="2865770" y="1679712"/>
          <a:ext cx="7073360" cy="4894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067338" y="831428"/>
            <a:ext cx="7394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/>
              <a:t>CIA (</a:t>
            </a:r>
            <a:r>
              <a:rPr lang="pt-BR" sz="3200" b="1" dirty="0" err="1"/>
              <a:t>Confidentiality</a:t>
            </a:r>
            <a:r>
              <a:rPr lang="pt-BR" sz="3200" b="1" dirty="0"/>
              <a:t>, </a:t>
            </a:r>
            <a:r>
              <a:rPr lang="pt-BR" sz="3200" b="1" dirty="0" err="1"/>
              <a:t>Integrity</a:t>
            </a:r>
            <a:r>
              <a:rPr lang="pt-BR" sz="3200" b="1" dirty="0"/>
              <a:t>, </a:t>
            </a:r>
            <a:r>
              <a:rPr lang="pt-BR" sz="3200" b="1" dirty="0" err="1"/>
              <a:t>Avaliability</a:t>
            </a:r>
            <a:r>
              <a:rPr lang="pt-BR" sz="3200" b="1" dirty="0"/>
              <a:t>)</a:t>
            </a:r>
          </a:p>
        </p:txBody>
      </p:sp>
      <p:sp>
        <p:nvSpPr>
          <p:cNvPr id="15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982851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1686" y="1997166"/>
            <a:ext cx="9133724" cy="365779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pt-BR" sz="2800" b="1" dirty="0"/>
              <a:t>Confidencialidade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b="1" dirty="0"/>
              <a:t> </a:t>
            </a:r>
            <a:r>
              <a:rPr lang="pt-BR" sz="2400" dirty="0"/>
              <a:t>A informação acessível somente para quem precisa acessá-la;</a:t>
            </a:r>
          </a:p>
          <a:p>
            <a:pPr lvl="1">
              <a:buFont typeface="Wingdings" pitchFamily="2" charset="2"/>
              <a:buChar char="§"/>
            </a:pPr>
            <a:endParaRPr lang="pt-BR" b="1" dirty="0"/>
          </a:p>
          <a:p>
            <a:pPr>
              <a:buFont typeface="Wingdings" pitchFamily="2" charset="2"/>
              <a:buChar char="q"/>
            </a:pPr>
            <a:r>
              <a:rPr lang="pt-BR" sz="2800" b="1" dirty="0"/>
              <a:t>Integridade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dirty="0"/>
              <a:t> A informação íntegra, completa e sem falhas;</a:t>
            </a:r>
          </a:p>
          <a:p>
            <a:pPr>
              <a:buFont typeface="Wingdings" pitchFamily="2" charset="2"/>
              <a:buChar char="q"/>
            </a:pPr>
            <a:endParaRPr lang="pt-BR" sz="2800" b="1" dirty="0"/>
          </a:p>
          <a:p>
            <a:pPr>
              <a:buFont typeface="Wingdings" pitchFamily="2" charset="2"/>
              <a:buChar char="q"/>
            </a:pPr>
            <a:r>
              <a:rPr lang="pt-BR" sz="2800" b="1" dirty="0"/>
              <a:t>Disponibilidade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b="1" dirty="0"/>
              <a:t> </a:t>
            </a:r>
            <a:r>
              <a:rPr lang="pt-BR" sz="2400" dirty="0"/>
              <a:t>A informação disponível e acessível sempre que necessário. </a:t>
            </a:r>
            <a:endParaRPr lang="pt-BR" sz="2400" b="1" dirty="0"/>
          </a:p>
          <a:p>
            <a:endParaRPr lang="pt-BR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027582" y="1064932"/>
            <a:ext cx="7394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/>
              <a:t>CIA (</a:t>
            </a:r>
            <a:r>
              <a:rPr lang="pt-BR" sz="3200" b="1" dirty="0" err="1"/>
              <a:t>Confidentiality</a:t>
            </a:r>
            <a:r>
              <a:rPr lang="pt-BR" sz="3200" b="1" dirty="0"/>
              <a:t>, </a:t>
            </a:r>
            <a:r>
              <a:rPr lang="pt-BR" sz="3200" b="1" dirty="0" err="1"/>
              <a:t>Integrity</a:t>
            </a:r>
            <a:r>
              <a:rPr lang="pt-BR" sz="3200" b="1" dirty="0"/>
              <a:t>, </a:t>
            </a:r>
            <a:r>
              <a:rPr lang="pt-BR" sz="3200" b="1" dirty="0" err="1"/>
              <a:t>Avaliability</a:t>
            </a:r>
            <a:r>
              <a:rPr lang="pt-BR" sz="3200" b="1" dirty="0"/>
              <a:t>)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23022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1686" y="1742538"/>
            <a:ext cx="9133724" cy="522745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pt-BR" sz="2800" b="1" dirty="0"/>
              <a:t>Autenticação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b="1" dirty="0"/>
              <a:t>  </a:t>
            </a:r>
            <a:r>
              <a:rPr lang="pt-BR" sz="2400" dirty="0"/>
              <a:t>Processo de determinar que uma pessoa é quem ela clama ser.</a:t>
            </a:r>
          </a:p>
          <a:p>
            <a:pPr lvl="1">
              <a:buFont typeface="Wingdings" pitchFamily="2" charset="2"/>
              <a:buChar char="§"/>
            </a:pPr>
            <a:endParaRPr lang="pt-BR" b="1" dirty="0"/>
          </a:p>
          <a:p>
            <a:pPr>
              <a:buFont typeface="Wingdings" pitchFamily="2" charset="2"/>
              <a:buChar char="q"/>
            </a:pPr>
            <a:r>
              <a:rPr lang="pt-BR" sz="2800" b="1" dirty="0"/>
              <a:t>Autorização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dirty="0"/>
              <a:t> Processo de aplicar regras de controle de acesso a um usuário.</a:t>
            </a:r>
          </a:p>
          <a:p>
            <a:pPr>
              <a:buFont typeface="Wingdings" pitchFamily="2" charset="2"/>
              <a:buChar char="q"/>
            </a:pPr>
            <a:endParaRPr lang="pt-BR" sz="2800" b="1" dirty="0"/>
          </a:p>
          <a:p>
            <a:pPr>
              <a:buFont typeface="Wingdings" pitchFamily="2" charset="2"/>
              <a:buChar char="q"/>
            </a:pPr>
            <a:r>
              <a:rPr lang="pt-BR" sz="2800" b="1" dirty="0"/>
              <a:t>Auditoria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b="1" dirty="0"/>
              <a:t> </a:t>
            </a:r>
            <a:r>
              <a:rPr lang="pt-BR" sz="2400" dirty="0"/>
              <a:t>Guardar eventos históricos num sistema: log. </a:t>
            </a:r>
          </a:p>
          <a:p>
            <a:pPr lvl="1">
              <a:buFont typeface="Wingdings" pitchFamily="2" charset="2"/>
              <a:buChar char="§"/>
            </a:pPr>
            <a:endParaRPr lang="pt-BR" sz="2400" dirty="0"/>
          </a:p>
          <a:p>
            <a:pPr>
              <a:buFont typeface="Wingdings" pitchFamily="2" charset="2"/>
              <a:buChar char="q"/>
            </a:pPr>
            <a:r>
              <a:rPr lang="pt-BR" sz="2800" b="1" dirty="0"/>
              <a:t>Não repúdio</a:t>
            </a:r>
          </a:p>
          <a:p>
            <a:pPr lvl="1">
              <a:buFont typeface="Wingdings" pitchFamily="2" charset="2"/>
              <a:buChar char="§"/>
            </a:pPr>
            <a:r>
              <a:rPr lang="pt-BR" sz="2400" b="1" dirty="0"/>
              <a:t> </a:t>
            </a:r>
            <a:r>
              <a:rPr lang="pt-BR" sz="2400" dirty="0"/>
              <a:t>Quando os </a:t>
            </a:r>
            <a:r>
              <a:rPr lang="pt-BR" sz="2400" dirty="0" err="1"/>
              <a:t>logs</a:t>
            </a:r>
            <a:r>
              <a:rPr lang="pt-BR" sz="2400" dirty="0"/>
              <a:t> estão configurados de maneira correta para os objetos corretos, um ato não pode ser negado.</a:t>
            </a:r>
            <a:endParaRPr lang="pt-BR" sz="2400" b="1" dirty="0"/>
          </a:p>
          <a:p>
            <a:endParaRPr lang="pt-BR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047460" y="831428"/>
            <a:ext cx="7394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/>
              <a:t>AAA </a:t>
            </a:r>
            <a:r>
              <a:rPr lang="pt-BR" sz="2500" b="1" dirty="0"/>
              <a:t>(Authentication, </a:t>
            </a:r>
            <a:r>
              <a:rPr lang="pt-BR" sz="2500" b="1" dirty="0" err="1"/>
              <a:t>Authorization</a:t>
            </a:r>
            <a:r>
              <a:rPr lang="pt-BR" sz="2500" b="1" dirty="0"/>
              <a:t>, </a:t>
            </a:r>
            <a:r>
              <a:rPr lang="pt-BR" sz="2500" b="1" dirty="0" err="1"/>
              <a:t>Accountability</a:t>
            </a:r>
            <a:r>
              <a:rPr lang="pt-BR" sz="2500" b="1" dirty="0"/>
              <a:t>)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2302293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39956" y="1676400"/>
            <a:ext cx="10552043" cy="29091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971550" lvl="1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b="1" dirty="0"/>
              <a:t>Data states: </a:t>
            </a:r>
            <a:r>
              <a:rPr lang="pt-BR" sz="2800" dirty="0" err="1"/>
              <a:t>at</a:t>
            </a:r>
            <a:r>
              <a:rPr lang="pt-BR" sz="2800" dirty="0"/>
              <a:t> </a:t>
            </a:r>
            <a:r>
              <a:rPr lang="pt-BR" sz="2800" dirty="0" err="1"/>
              <a:t>rest</a:t>
            </a:r>
            <a:r>
              <a:rPr lang="pt-BR" sz="2800" dirty="0"/>
              <a:t>, in </a:t>
            </a:r>
            <a:r>
              <a:rPr lang="pt-BR" sz="2800" dirty="0" err="1"/>
              <a:t>transit</a:t>
            </a:r>
            <a:r>
              <a:rPr lang="pt-BR" sz="2800" dirty="0"/>
              <a:t>, alteração</a:t>
            </a:r>
          </a:p>
          <a:p>
            <a:pPr marL="971550" lvl="1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b="1" dirty="0"/>
              <a:t>Data </a:t>
            </a:r>
            <a:r>
              <a:rPr lang="pt-BR" sz="3200" b="1" dirty="0" err="1"/>
              <a:t>risk</a:t>
            </a:r>
            <a:r>
              <a:rPr lang="pt-BR" sz="3200" b="1" dirty="0"/>
              <a:t> </a:t>
            </a:r>
            <a:r>
              <a:rPr lang="pt-BR" sz="3200" b="1" dirty="0" err="1"/>
              <a:t>impact</a:t>
            </a:r>
            <a:r>
              <a:rPr lang="pt-BR" sz="3200" b="1" dirty="0"/>
              <a:t>:</a:t>
            </a:r>
            <a:r>
              <a:rPr lang="pt-BR" sz="2800" b="1" dirty="0"/>
              <a:t>  </a:t>
            </a:r>
            <a:r>
              <a:rPr lang="pt-BR" sz="2800" dirty="0"/>
              <a:t>alto, médio ou baixo. </a:t>
            </a:r>
            <a:endParaRPr lang="pt-BR" sz="3200" b="1" dirty="0"/>
          </a:p>
          <a:p>
            <a:pPr marL="514350" indent="-514350">
              <a:lnSpc>
                <a:spcPct val="200000"/>
              </a:lnSpc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005452" y="700221"/>
            <a:ext cx="72713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Classificação de dados</a:t>
            </a:r>
          </a:p>
        </p:txBody>
      </p:sp>
      <p:grpSp>
        <p:nvGrpSpPr>
          <p:cNvPr id="2" name="Grupo 13"/>
          <p:cNvGrpSpPr/>
          <p:nvPr/>
        </p:nvGrpSpPr>
        <p:grpSpPr>
          <a:xfrm>
            <a:off x="8497824" y="64394"/>
            <a:ext cx="3453474" cy="684935"/>
            <a:chOff x="8497824" y="64394"/>
            <a:chExt cx="3453474" cy="684935"/>
          </a:xfrm>
        </p:grpSpPr>
        <p:grpSp>
          <p:nvGrpSpPr>
            <p:cNvPr id="3" name="Grupo 21"/>
            <p:cNvGrpSpPr/>
            <p:nvPr/>
          </p:nvGrpSpPr>
          <p:grpSpPr>
            <a:xfrm>
              <a:off x="8882737" y="64394"/>
              <a:ext cx="3068561" cy="673188"/>
              <a:chOff x="8882737" y="64394"/>
              <a:chExt cx="3068561" cy="673188"/>
            </a:xfrm>
          </p:grpSpPr>
          <p:sp>
            <p:nvSpPr>
              <p:cNvPr id="17" name="Paralelogramo 16">
                <a:extLst>
                  <a:ext uri="{FF2B5EF4-FFF2-40B4-BE49-F238E27FC236}">
                    <a16:creationId xmlns:a16="http://schemas.microsoft.com/office/drawing/2014/main" id="{5C9CD335-11BB-46EA-86AA-8A07B8148B0D}"/>
                  </a:ext>
                </a:extLst>
              </p:cNvPr>
              <p:cNvSpPr/>
              <p:nvPr/>
            </p:nvSpPr>
            <p:spPr>
              <a:xfrm>
                <a:off x="8952404" y="462096"/>
                <a:ext cx="2934514" cy="238125"/>
              </a:xfrm>
              <a:prstGeom prst="parallelogram">
                <a:avLst>
                  <a:gd name="adj" fmla="val 46075"/>
                </a:avLst>
              </a:prstGeom>
              <a:solidFill>
                <a:srgbClr val="005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Paralelogramo 17">
                <a:extLst>
                  <a:ext uri="{FF2B5EF4-FFF2-40B4-BE49-F238E27FC236}">
                    <a16:creationId xmlns:a16="http://schemas.microsoft.com/office/drawing/2014/main" id="{F7B967FD-00A6-4E6C-A1C0-1F511616B1C5}"/>
                  </a:ext>
                </a:extLst>
              </p:cNvPr>
              <p:cNvSpPr/>
              <p:nvPr/>
            </p:nvSpPr>
            <p:spPr>
              <a:xfrm>
                <a:off x="8882737" y="462096"/>
                <a:ext cx="2948130" cy="238125"/>
              </a:xfrm>
              <a:prstGeom prst="parallelogram">
                <a:avLst>
                  <a:gd name="adj" fmla="val 48368"/>
                </a:avLst>
              </a:prstGeom>
              <a:solidFill>
                <a:srgbClr val="005E7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Paralelogramo 4">
                <a:extLst>
                  <a:ext uri="{FF2B5EF4-FFF2-40B4-BE49-F238E27FC236}">
                    <a16:creationId xmlns:a16="http://schemas.microsoft.com/office/drawing/2014/main" id="{A3A7C716-1975-4646-8381-AAB71654F7E2}"/>
                  </a:ext>
                </a:extLst>
              </p:cNvPr>
              <p:cNvSpPr/>
              <p:nvPr/>
            </p:nvSpPr>
            <p:spPr>
              <a:xfrm>
                <a:off x="11392974" y="424733"/>
                <a:ext cx="446601" cy="312849"/>
              </a:xfrm>
              <a:prstGeom prst="parallelogram">
                <a:avLst>
                  <a:gd name="adj" fmla="val 50052"/>
                </a:avLst>
              </a:prstGeom>
              <a:gradFill flip="none" rotWithShape="1">
                <a:gsLst>
                  <a:gs pos="22000">
                    <a:schemeClr val="bg1"/>
                  </a:gs>
                  <a:gs pos="91000">
                    <a:schemeClr val="bg1">
                      <a:alpha val="47000"/>
                    </a:schemeClr>
                  </a:gs>
                </a:gsLst>
                <a:lin ang="21594000" scaled="0"/>
                <a:tileRect/>
              </a:gradFill>
              <a:ln w="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CaixaDeTexto 18">
                <a:extLst>
                  <a:ext uri="{FF2B5EF4-FFF2-40B4-BE49-F238E27FC236}">
                    <a16:creationId xmlns:a16="http://schemas.microsoft.com/office/drawing/2014/main" id="{C64C779C-E962-4710-9CDA-E8CD5CF83DEC}"/>
                  </a:ext>
                </a:extLst>
              </p:cNvPr>
              <p:cNvSpPr txBox="1"/>
              <p:nvPr/>
            </p:nvSpPr>
            <p:spPr>
              <a:xfrm>
                <a:off x="8952404" y="64394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Software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Development</a:t>
                </a: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 Life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Cycle</a:t>
                </a:r>
                <a:endParaRPr lang="pt-BR" sz="1600" dirty="0">
                  <a:solidFill>
                    <a:srgbClr val="005E7B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497824" y="379997"/>
              <a:ext cx="302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Requisitos de Software de Segurança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997766" y="737582"/>
            <a:ext cx="70843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Propriedade de dados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610139" y="1783080"/>
            <a:ext cx="9911302" cy="19389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971550" lvl="1" indent="-514350">
              <a:buFont typeface="Arial" pitchFamily="34" charset="0"/>
              <a:buChar char="•"/>
            </a:pPr>
            <a:r>
              <a:rPr lang="pt-BR" sz="3200" b="1" dirty="0"/>
              <a:t>Dono dos dados: </a:t>
            </a:r>
            <a:r>
              <a:rPr lang="pt-BR" sz="2800" dirty="0"/>
              <a:t>determina read/</a:t>
            </a:r>
            <a:r>
              <a:rPr lang="pt-BR" sz="2800" dirty="0" err="1"/>
              <a:t>write</a:t>
            </a:r>
            <a:r>
              <a:rPr lang="pt-BR" sz="2800" dirty="0"/>
              <a:t>/delete</a:t>
            </a:r>
          </a:p>
          <a:p>
            <a:pPr marL="971550" lvl="1" indent="-514350">
              <a:buFont typeface="Arial" pitchFamily="34" charset="0"/>
              <a:buChar char="•"/>
            </a:pPr>
            <a:endParaRPr lang="pt-BR" sz="2800" dirty="0"/>
          </a:p>
          <a:p>
            <a:pPr marL="971550" lvl="1" indent="-514350">
              <a:buFont typeface="Arial" pitchFamily="34" charset="0"/>
              <a:buChar char="•"/>
            </a:pPr>
            <a:r>
              <a:rPr lang="pt-BR" sz="3200" b="1" dirty="0"/>
              <a:t>Custódia de dados:  </a:t>
            </a:r>
            <a:r>
              <a:rPr lang="pt-BR" sz="2800" dirty="0"/>
              <a:t>garantir transporte, armazenamento e manipulação segura.</a:t>
            </a:r>
          </a:p>
        </p:txBody>
      </p:sp>
      <p:grpSp>
        <p:nvGrpSpPr>
          <p:cNvPr id="2" name="Grupo 7"/>
          <p:cNvGrpSpPr/>
          <p:nvPr/>
        </p:nvGrpSpPr>
        <p:grpSpPr>
          <a:xfrm>
            <a:off x="8497824" y="64394"/>
            <a:ext cx="3453474" cy="684935"/>
            <a:chOff x="8497824" y="64394"/>
            <a:chExt cx="3453474" cy="684935"/>
          </a:xfrm>
        </p:grpSpPr>
        <p:grpSp>
          <p:nvGrpSpPr>
            <p:cNvPr id="3" name="Grupo 21"/>
            <p:cNvGrpSpPr/>
            <p:nvPr/>
          </p:nvGrpSpPr>
          <p:grpSpPr>
            <a:xfrm>
              <a:off x="8882737" y="64394"/>
              <a:ext cx="3068561" cy="673188"/>
              <a:chOff x="8882737" y="64394"/>
              <a:chExt cx="3068561" cy="673188"/>
            </a:xfrm>
          </p:grpSpPr>
          <p:sp>
            <p:nvSpPr>
              <p:cNvPr id="12" name="Paralelogramo 11">
                <a:extLst>
                  <a:ext uri="{FF2B5EF4-FFF2-40B4-BE49-F238E27FC236}">
                    <a16:creationId xmlns:a16="http://schemas.microsoft.com/office/drawing/2014/main" id="{5C9CD335-11BB-46EA-86AA-8A07B8148B0D}"/>
                  </a:ext>
                </a:extLst>
              </p:cNvPr>
              <p:cNvSpPr/>
              <p:nvPr/>
            </p:nvSpPr>
            <p:spPr>
              <a:xfrm>
                <a:off x="8952404" y="462096"/>
                <a:ext cx="2934514" cy="238125"/>
              </a:xfrm>
              <a:prstGeom prst="parallelogram">
                <a:avLst>
                  <a:gd name="adj" fmla="val 46075"/>
                </a:avLst>
              </a:prstGeom>
              <a:solidFill>
                <a:srgbClr val="005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Paralelogramo 12">
                <a:extLst>
                  <a:ext uri="{FF2B5EF4-FFF2-40B4-BE49-F238E27FC236}">
                    <a16:creationId xmlns:a16="http://schemas.microsoft.com/office/drawing/2014/main" id="{F7B967FD-00A6-4E6C-A1C0-1F511616B1C5}"/>
                  </a:ext>
                </a:extLst>
              </p:cNvPr>
              <p:cNvSpPr/>
              <p:nvPr/>
            </p:nvSpPr>
            <p:spPr>
              <a:xfrm>
                <a:off x="8882737" y="462096"/>
                <a:ext cx="2948130" cy="238125"/>
              </a:xfrm>
              <a:prstGeom prst="parallelogram">
                <a:avLst>
                  <a:gd name="adj" fmla="val 48368"/>
                </a:avLst>
              </a:prstGeom>
              <a:solidFill>
                <a:srgbClr val="005E7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Paralelogramo 4">
                <a:extLst>
                  <a:ext uri="{FF2B5EF4-FFF2-40B4-BE49-F238E27FC236}">
                    <a16:creationId xmlns:a16="http://schemas.microsoft.com/office/drawing/2014/main" id="{A3A7C716-1975-4646-8381-AAB71654F7E2}"/>
                  </a:ext>
                </a:extLst>
              </p:cNvPr>
              <p:cNvSpPr/>
              <p:nvPr/>
            </p:nvSpPr>
            <p:spPr>
              <a:xfrm>
                <a:off x="11392974" y="424733"/>
                <a:ext cx="446601" cy="312849"/>
              </a:xfrm>
              <a:prstGeom prst="parallelogram">
                <a:avLst>
                  <a:gd name="adj" fmla="val 50052"/>
                </a:avLst>
              </a:prstGeom>
              <a:gradFill flip="none" rotWithShape="1">
                <a:gsLst>
                  <a:gs pos="22000">
                    <a:schemeClr val="bg1"/>
                  </a:gs>
                  <a:gs pos="91000">
                    <a:schemeClr val="bg1">
                      <a:alpha val="47000"/>
                    </a:schemeClr>
                  </a:gs>
                </a:gsLst>
                <a:lin ang="21594000" scaled="0"/>
                <a:tileRect/>
              </a:gradFill>
              <a:ln w="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CaixaDeTexto 18">
                <a:extLst>
                  <a:ext uri="{FF2B5EF4-FFF2-40B4-BE49-F238E27FC236}">
                    <a16:creationId xmlns:a16="http://schemas.microsoft.com/office/drawing/2014/main" id="{C64C779C-E962-4710-9CDA-E8CD5CF83DEC}"/>
                  </a:ext>
                </a:extLst>
              </p:cNvPr>
              <p:cNvSpPr txBox="1"/>
              <p:nvPr/>
            </p:nvSpPr>
            <p:spPr>
              <a:xfrm>
                <a:off x="8952404" y="64394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Software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Development</a:t>
                </a: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 Life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Cycle</a:t>
                </a:r>
                <a:endParaRPr lang="pt-BR" sz="1600" dirty="0">
                  <a:solidFill>
                    <a:srgbClr val="005E7B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497824" y="379997"/>
              <a:ext cx="302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Requisitos de Software de Segurança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80322" y="1676400"/>
            <a:ext cx="10611678" cy="51251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971550" lvl="1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b="1" dirty="0"/>
              <a:t>CERT: </a:t>
            </a:r>
            <a:r>
              <a:rPr lang="pt-BR" sz="3200" dirty="0"/>
              <a:t>Software </a:t>
            </a:r>
            <a:r>
              <a:rPr lang="pt-BR" sz="3200" dirty="0" err="1"/>
              <a:t>Engineering</a:t>
            </a:r>
            <a:r>
              <a:rPr lang="pt-BR" sz="3200" dirty="0"/>
              <a:t> </a:t>
            </a:r>
            <a:r>
              <a:rPr lang="pt-BR" sz="3200" dirty="0" err="1"/>
              <a:t>Institute</a:t>
            </a:r>
            <a:r>
              <a:rPr lang="pt-BR" sz="3200" dirty="0"/>
              <a:t>.</a:t>
            </a:r>
          </a:p>
          <a:p>
            <a:pPr marL="1428750" lvl="2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C, C++, Java.</a:t>
            </a:r>
          </a:p>
          <a:p>
            <a:pPr lvl="2">
              <a:lnSpc>
                <a:spcPct val="200000"/>
              </a:lnSpc>
            </a:pPr>
            <a:r>
              <a:rPr lang="pt-BR" sz="3200" dirty="0">
                <a:hlinkClick r:id="rId3"/>
              </a:rPr>
              <a:t>https://wiki.sei.cmu.edu/confluence/display/seccode</a:t>
            </a:r>
            <a:endParaRPr lang="pt-BR" sz="3200" dirty="0"/>
          </a:p>
          <a:p>
            <a:pPr marL="1428750" lvl="2" indent="-514350">
              <a:lnSpc>
                <a:spcPct val="200000"/>
              </a:lnSpc>
              <a:buFont typeface="Arial" pitchFamily="34" charset="0"/>
              <a:buChar char="•"/>
            </a:pPr>
            <a:endParaRPr lang="pt-BR" sz="2000" dirty="0"/>
          </a:p>
          <a:p>
            <a:pPr lvl="1">
              <a:lnSpc>
                <a:spcPct val="200000"/>
              </a:lnSpc>
            </a:pPr>
            <a:r>
              <a:rPr lang="pt-BR" sz="2000" dirty="0">
                <a:hlinkClick r:id="rId4"/>
              </a:rPr>
              <a:t>https://www.trt4.jus.br/portais/media/175722/guia-desenvolvimento-seguro-2018.pdf</a:t>
            </a:r>
            <a:r>
              <a:rPr lang="pt-BR" sz="2000" dirty="0"/>
              <a:t> </a:t>
            </a:r>
          </a:p>
          <a:p>
            <a:pPr marL="1428750" lvl="2" indent="-514350">
              <a:lnSpc>
                <a:spcPct val="200000"/>
              </a:lnSpc>
            </a:pP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066942" y="841662"/>
            <a:ext cx="77432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/>
              <a:t>Padrões de </a:t>
            </a:r>
            <a:r>
              <a:rPr lang="pt-BR" sz="4000" b="1" dirty="0" err="1"/>
              <a:t>Secure</a:t>
            </a:r>
            <a:r>
              <a:rPr lang="pt-BR" sz="4000" b="1" dirty="0"/>
              <a:t> </a:t>
            </a:r>
            <a:r>
              <a:rPr lang="pt-BR" sz="4000" b="1" dirty="0" err="1"/>
              <a:t>Coding</a:t>
            </a:r>
            <a:endParaRPr lang="pt-BR" sz="4000" b="1" dirty="0"/>
          </a:p>
        </p:txBody>
      </p:sp>
      <p:grpSp>
        <p:nvGrpSpPr>
          <p:cNvPr id="2" name="Grupo 9"/>
          <p:cNvGrpSpPr/>
          <p:nvPr/>
        </p:nvGrpSpPr>
        <p:grpSpPr>
          <a:xfrm>
            <a:off x="8497824" y="64394"/>
            <a:ext cx="3453474" cy="684935"/>
            <a:chOff x="8497824" y="64394"/>
            <a:chExt cx="3453474" cy="684935"/>
          </a:xfrm>
        </p:grpSpPr>
        <p:grpSp>
          <p:nvGrpSpPr>
            <p:cNvPr id="3" name="Grupo 21"/>
            <p:cNvGrpSpPr/>
            <p:nvPr/>
          </p:nvGrpSpPr>
          <p:grpSpPr>
            <a:xfrm>
              <a:off x="8882737" y="64394"/>
              <a:ext cx="3068561" cy="673188"/>
              <a:chOff x="8882737" y="64394"/>
              <a:chExt cx="3068561" cy="673188"/>
            </a:xfrm>
          </p:grpSpPr>
          <p:sp>
            <p:nvSpPr>
              <p:cNvPr id="13" name="Paralelogramo 12">
                <a:extLst>
                  <a:ext uri="{FF2B5EF4-FFF2-40B4-BE49-F238E27FC236}">
                    <a16:creationId xmlns:a16="http://schemas.microsoft.com/office/drawing/2014/main" id="{5C9CD335-11BB-46EA-86AA-8A07B8148B0D}"/>
                  </a:ext>
                </a:extLst>
              </p:cNvPr>
              <p:cNvSpPr/>
              <p:nvPr/>
            </p:nvSpPr>
            <p:spPr>
              <a:xfrm>
                <a:off x="8952404" y="462096"/>
                <a:ext cx="2934514" cy="238125"/>
              </a:xfrm>
              <a:prstGeom prst="parallelogram">
                <a:avLst>
                  <a:gd name="adj" fmla="val 46075"/>
                </a:avLst>
              </a:prstGeom>
              <a:solidFill>
                <a:srgbClr val="005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Paralelogramo 13">
                <a:extLst>
                  <a:ext uri="{FF2B5EF4-FFF2-40B4-BE49-F238E27FC236}">
                    <a16:creationId xmlns:a16="http://schemas.microsoft.com/office/drawing/2014/main" id="{F7B967FD-00A6-4E6C-A1C0-1F511616B1C5}"/>
                  </a:ext>
                </a:extLst>
              </p:cNvPr>
              <p:cNvSpPr/>
              <p:nvPr/>
            </p:nvSpPr>
            <p:spPr>
              <a:xfrm>
                <a:off x="8882737" y="462096"/>
                <a:ext cx="2948130" cy="238125"/>
              </a:xfrm>
              <a:prstGeom prst="parallelogram">
                <a:avLst>
                  <a:gd name="adj" fmla="val 48368"/>
                </a:avLst>
              </a:prstGeom>
              <a:solidFill>
                <a:srgbClr val="005E7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Paralelogramo 4">
                <a:extLst>
                  <a:ext uri="{FF2B5EF4-FFF2-40B4-BE49-F238E27FC236}">
                    <a16:creationId xmlns:a16="http://schemas.microsoft.com/office/drawing/2014/main" id="{A3A7C716-1975-4646-8381-AAB71654F7E2}"/>
                  </a:ext>
                </a:extLst>
              </p:cNvPr>
              <p:cNvSpPr/>
              <p:nvPr/>
            </p:nvSpPr>
            <p:spPr>
              <a:xfrm>
                <a:off x="11392974" y="424733"/>
                <a:ext cx="446601" cy="312849"/>
              </a:xfrm>
              <a:prstGeom prst="parallelogram">
                <a:avLst>
                  <a:gd name="adj" fmla="val 50052"/>
                </a:avLst>
              </a:prstGeom>
              <a:gradFill flip="none" rotWithShape="1">
                <a:gsLst>
                  <a:gs pos="22000">
                    <a:schemeClr val="bg1"/>
                  </a:gs>
                  <a:gs pos="91000">
                    <a:schemeClr val="bg1">
                      <a:alpha val="47000"/>
                    </a:schemeClr>
                  </a:gs>
                </a:gsLst>
                <a:lin ang="21594000" scaled="0"/>
                <a:tileRect/>
              </a:gradFill>
              <a:ln w="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CaixaDeTexto 18">
                <a:extLst>
                  <a:ext uri="{FF2B5EF4-FFF2-40B4-BE49-F238E27FC236}">
                    <a16:creationId xmlns:a16="http://schemas.microsoft.com/office/drawing/2014/main" id="{C64C779C-E962-4710-9CDA-E8CD5CF83DEC}"/>
                  </a:ext>
                </a:extLst>
              </p:cNvPr>
              <p:cNvSpPr txBox="1"/>
              <p:nvPr/>
            </p:nvSpPr>
            <p:spPr>
              <a:xfrm>
                <a:off x="8952404" y="64394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Software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Development</a:t>
                </a: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 Life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Cycle</a:t>
                </a:r>
                <a:endParaRPr lang="pt-BR" sz="1600" dirty="0">
                  <a:solidFill>
                    <a:srgbClr val="005E7B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497824" y="379997"/>
              <a:ext cx="302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Requisitos de Software de Segurança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07630" y="2459459"/>
            <a:ext cx="95381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500" b="1" dirty="0"/>
              <a:t>A definição dos cenários negativos, cuja realização é indesejada, resultará no requisito de segurança.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8497824" y="64394"/>
            <a:ext cx="3453474" cy="684935"/>
            <a:chOff x="8497824" y="64394"/>
            <a:chExt cx="3453474" cy="684935"/>
          </a:xfrm>
        </p:grpSpPr>
        <p:grpSp>
          <p:nvGrpSpPr>
            <p:cNvPr id="5" name="Grupo 21"/>
            <p:cNvGrpSpPr/>
            <p:nvPr/>
          </p:nvGrpSpPr>
          <p:grpSpPr>
            <a:xfrm>
              <a:off x="8882737" y="64394"/>
              <a:ext cx="3068561" cy="673188"/>
              <a:chOff x="8882737" y="64394"/>
              <a:chExt cx="3068561" cy="673188"/>
            </a:xfrm>
          </p:grpSpPr>
          <p:sp>
            <p:nvSpPr>
              <p:cNvPr id="7" name="Paralelogramo 6">
                <a:extLst>
                  <a:ext uri="{FF2B5EF4-FFF2-40B4-BE49-F238E27FC236}">
                    <a16:creationId xmlns:a16="http://schemas.microsoft.com/office/drawing/2014/main" id="{5C9CD335-11BB-46EA-86AA-8A07B8148B0D}"/>
                  </a:ext>
                </a:extLst>
              </p:cNvPr>
              <p:cNvSpPr/>
              <p:nvPr/>
            </p:nvSpPr>
            <p:spPr>
              <a:xfrm>
                <a:off x="8952404" y="462096"/>
                <a:ext cx="2934514" cy="238125"/>
              </a:xfrm>
              <a:prstGeom prst="parallelogram">
                <a:avLst>
                  <a:gd name="adj" fmla="val 46075"/>
                </a:avLst>
              </a:prstGeom>
              <a:solidFill>
                <a:srgbClr val="005E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Paralelogramo 7">
                <a:extLst>
                  <a:ext uri="{FF2B5EF4-FFF2-40B4-BE49-F238E27FC236}">
                    <a16:creationId xmlns:a16="http://schemas.microsoft.com/office/drawing/2014/main" id="{F7B967FD-00A6-4E6C-A1C0-1F511616B1C5}"/>
                  </a:ext>
                </a:extLst>
              </p:cNvPr>
              <p:cNvSpPr/>
              <p:nvPr/>
            </p:nvSpPr>
            <p:spPr>
              <a:xfrm>
                <a:off x="8882737" y="462096"/>
                <a:ext cx="2948130" cy="238125"/>
              </a:xfrm>
              <a:prstGeom prst="parallelogram">
                <a:avLst>
                  <a:gd name="adj" fmla="val 48368"/>
                </a:avLst>
              </a:prstGeom>
              <a:solidFill>
                <a:srgbClr val="005E7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Paralelogramo 4">
                <a:extLst>
                  <a:ext uri="{FF2B5EF4-FFF2-40B4-BE49-F238E27FC236}">
                    <a16:creationId xmlns:a16="http://schemas.microsoft.com/office/drawing/2014/main" id="{A3A7C716-1975-4646-8381-AAB71654F7E2}"/>
                  </a:ext>
                </a:extLst>
              </p:cNvPr>
              <p:cNvSpPr/>
              <p:nvPr/>
            </p:nvSpPr>
            <p:spPr>
              <a:xfrm>
                <a:off x="11392974" y="424733"/>
                <a:ext cx="446601" cy="312849"/>
              </a:xfrm>
              <a:prstGeom prst="parallelogram">
                <a:avLst>
                  <a:gd name="adj" fmla="val 50052"/>
                </a:avLst>
              </a:prstGeom>
              <a:gradFill flip="none" rotWithShape="1">
                <a:gsLst>
                  <a:gs pos="22000">
                    <a:schemeClr val="bg1"/>
                  </a:gs>
                  <a:gs pos="91000">
                    <a:schemeClr val="bg1">
                      <a:alpha val="47000"/>
                    </a:schemeClr>
                  </a:gs>
                </a:gsLst>
                <a:lin ang="21594000" scaled="0"/>
                <a:tileRect/>
              </a:gradFill>
              <a:ln w="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CaixaDeTexto 18">
                <a:extLst>
                  <a:ext uri="{FF2B5EF4-FFF2-40B4-BE49-F238E27FC236}">
                    <a16:creationId xmlns:a16="http://schemas.microsoft.com/office/drawing/2014/main" id="{C64C779C-E962-4710-9CDA-E8CD5CF83DEC}"/>
                  </a:ext>
                </a:extLst>
              </p:cNvPr>
              <p:cNvSpPr txBox="1"/>
              <p:nvPr/>
            </p:nvSpPr>
            <p:spPr>
              <a:xfrm>
                <a:off x="8952404" y="64394"/>
                <a:ext cx="299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Software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Development</a:t>
                </a:r>
                <a:r>
                  <a:rPr lang="pt-BR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 Life </a:t>
                </a:r>
                <a:r>
                  <a:rPr lang="pt-BR" sz="16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Cycle</a:t>
                </a:r>
                <a:endParaRPr lang="pt-BR" sz="1600" dirty="0">
                  <a:solidFill>
                    <a:srgbClr val="005E7B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497824" y="379997"/>
              <a:ext cx="302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Requisitos de Software de Segurança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5920" y="379997"/>
            <a:ext cx="2560320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Projeto de Software Seguro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04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Projeto de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47461" y="1138927"/>
            <a:ext cx="7109418" cy="258057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Design de Software Seguro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Avaliação da superfície de ataque</a:t>
            </a:r>
          </a:p>
          <a:p>
            <a:endParaRPr lang="pt-BR" sz="3200" dirty="0"/>
          </a:p>
        </p:txBody>
      </p:sp>
      <p:grpSp>
        <p:nvGrpSpPr>
          <p:cNvPr id="2" name="Grupo 12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8" name="Paralelogramo 7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Projeto de Software Seguro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57399" y="956384"/>
            <a:ext cx="6825337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3200" b="1" dirty="0"/>
              <a:t>Projeto de software seguro</a:t>
            </a:r>
          </a:p>
        </p:txBody>
      </p:sp>
      <p:sp>
        <p:nvSpPr>
          <p:cNvPr id="4" name="Retângulo 3"/>
          <p:cNvSpPr/>
          <p:nvPr/>
        </p:nvSpPr>
        <p:spPr>
          <a:xfrm>
            <a:off x="2057399" y="1820478"/>
            <a:ext cx="9601201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 fontAlgn="base"/>
            <a:r>
              <a:rPr lang="pt-BR" sz="2800" dirty="0"/>
              <a:t>Durante a fase de design é necessário documentar a arquitetura de segurança, sempre pensando em </a:t>
            </a:r>
            <a:r>
              <a:rPr lang="pt-BR" sz="2800" b="1" dirty="0"/>
              <a:t>Projeto Seguro</a:t>
            </a:r>
            <a:r>
              <a:rPr lang="pt-BR" sz="2800" dirty="0"/>
              <a:t>.</a:t>
            </a:r>
          </a:p>
          <a:p>
            <a:pPr algn="just" fontAlgn="base"/>
            <a:endParaRPr lang="pt-BR" sz="2800" dirty="0"/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Definir e aplicar camadas de proteção;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Aplicar sempre o menor privilégio;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Modelar ameaças potenciais;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Definir processos e ações preventivas.</a:t>
            </a:r>
          </a:p>
        </p:txBody>
      </p:sp>
      <p:sp>
        <p:nvSpPr>
          <p:cNvPr id="12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upo 18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Projeto de Software Seguro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25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43636" y="1054415"/>
            <a:ext cx="814768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podemos manter a informação segura ?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43636" y="1970308"/>
            <a:ext cx="9449338" cy="378090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800" dirty="0"/>
              <a:t>Podemos manter a informação segura através do tratamento de três pilares básicos da segurança da informação. Conhecido como a Tríade CIA: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Confidencialidade, Integridade, Disponibilidade;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Autenticação, Autorização e Auditoria;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Não repúdio.</a:t>
            </a:r>
          </a:p>
          <a:p>
            <a:pPr>
              <a:buFont typeface="Arial" pitchFamily="34" charset="0"/>
              <a:buChar char="•"/>
            </a:pPr>
            <a:endParaRPr lang="pt-BR" sz="2800" dirty="0"/>
          </a:p>
        </p:txBody>
      </p:sp>
      <p:sp>
        <p:nvSpPr>
          <p:cNvPr id="1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1319151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01619" y="737582"/>
            <a:ext cx="5931560" cy="610807"/>
          </a:xfrm>
          <a:prstGeom prst="rect">
            <a:avLst/>
          </a:prstGeom>
        </p:spPr>
        <p:txBody>
          <a:bodyPr wrap="none" lIns="117221" tIns="58610" rIns="117221" bIns="58610">
            <a:spAutoFit/>
          </a:bodyPr>
          <a:lstStyle/>
          <a:p>
            <a:r>
              <a:rPr lang="pt-BR" sz="3200" b="1" dirty="0"/>
              <a:t>Avaliação da superfície de ataque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99591" y="1660891"/>
            <a:ext cx="10492409" cy="4735013"/>
          </a:xfrm>
          <a:prstGeom prst="rect">
            <a:avLst/>
          </a:prstGeom>
        </p:spPr>
        <p:txBody>
          <a:bodyPr wrap="square" lIns="117221" tIns="58610" rIns="117221" bIns="58610" numCol="2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en-US" sz="2500" dirty="0"/>
              <a:t> Open sockets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Open remote procedure call (RPC) endpoints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Open named pipes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Services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Services running by default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Services running as SYSTEM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Active web handlers (ASP files, HTR files, and so on)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Active Internet Server Application </a:t>
            </a:r>
          </a:p>
          <a:p>
            <a:pPr fontAlgn="base">
              <a:buFont typeface="Arial" pitchFamily="34" charset="0"/>
              <a:buChar char="•"/>
            </a:pPr>
            <a:endParaRPr lang="en-US" sz="2500" dirty="0"/>
          </a:p>
          <a:p>
            <a:pPr fontAlgn="base">
              <a:buFont typeface="Arial" pitchFamily="34" charset="0"/>
              <a:buChar char="•"/>
            </a:pPr>
            <a:endParaRPr lang="en-US" sz="2500" dirty="0"/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Programming Interface (ISAPI) filters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Dynamic webpages (ASP and such)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Executable virtual directories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Enabled accounts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Enabled accounts in admin group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Null sessions to pipes and shares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 Guest account enabled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 Weak ACLs in the file system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 Weak ACLs in the registry</a:t>
            </a:r>
          </a:p>
          <a:p>
            <a:pPr fontAlgn="base">
              <a:buFont typeface="Arial" pitchFamily="34" charset="0"/>
              <a:buChar char="•"/>
            </a:pPr>
            <a:r>
              <a:rPr lang="en-US" sz="2500" dirty="0"/>
              <a:t> Weak ACLs on shares</a:t>
            </a:r>
          </a:p>
          <a:p>
            <a:pPr fontAlgn="base">
              <a:buFont typeface="Arial" pitchFamily="34" charset="0"/>
              <a:buChar char="•"/>
            </a:pPr>
            <a:endParaRPr lang="en-US" sz="2500" dirty="0"/>
          </a:p>
        </p:txBody>
      </p:sp>
      <p:grpSp>
        <p:nvGrpSpPr>
          <p:cNvPr id="3" name="Grupo 8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Projeto de Software Seguro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25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5920" y="379997"/>
            <a:ext cx="2560320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05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Mapeamento de Ameaças</a:t>
            </a:r>
          </a:p>
        </p:txBody>
      </p: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8313" y="877563"/>
            <a:ext cx="7285647" cy="62619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Mapeamento de ameaças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17643" y="1739709"/>
            <a:ext cx="9831821" cy="399634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Para realizar um mapeamento de ameaças de forma eficaz é necessário utilizar as características que foram identificadas e documentadas na fase de design:</a:t>
            </a:r>
          </a:p>
          <a:p>
            <a:pPr algn="just"/>
            <a:endParaRPr lang="pt-BR" sz="2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Riscos associados ao software;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Definição dos requisitos de segurança;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/>
              <a:t>Endereçamento dos riscos de segurança.</a:t>
            </a:r>
          </a:p>
        </p:txBody>
      </p:sp>
      <p:grpSp>
        <p:nvGrpSpPr>
          <p:cNvPr id="4" name="Grupo 19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588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97196" y="1388739"/>
            <a:ext cx="10243269" cy="528901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Ativo: </a:t>
            </a:r>
            <a:r>
              <a:rPr lang="pt-BR" sz="2800" dirty="0"/>
              <a:t>Um recurso de valor. Um recurso que possui informações ou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Vulnerabilidade: </a:t>
            </a:r>
            <a:r>
              <a:rPr lang="pt-BR" sz="2800" dirty="0"/>
              <a:t>Fraquezas que podem se tornar em uma ameaça.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Ameaça: </a:t>
            </a:r>
            <a:r>
              <a:rPr lang="pt-BR" sz="2800" dirty="0"/>
              <a:t>Um evento que pode danificar ou comprometer as informações.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Ataque: </a:t>
            </a:r>
            <a:r>
              <a:rPr lang="pt-BR" sz="2800" dirty="0"/>
              <a:t>Ação realizada a fim de prejudicar algum ativo.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Controle: </a:t>
            </a:r>
            <a:r>
              <a:rPr lang="pt-BR" sz="2800" dirty="0"/>
              <a:t>Mecanismos de proteção.</a:t>
            </a:r>
            <a:endParaRPr lang="pt-BR" sz="28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97197" y="611051"/>
            <a:ext cx="7392821" cy="62619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Conceitos</a:t>
            </a:r>
          </a:p>
        </p:txBody>
      </p:sp>
      <p:grpSp>
        <p:nvGrpSpPr>
          <p:cNvPr id="4" name="Grupo 14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318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reat model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1" y="935182"/>
            <a:ext cx="9466697" cy="569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upo 13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917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05089" y="1022234"/>
            <a:ext cx="7584843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Identificando as ameaças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05089" y="1940378"/>
            <a:ext cx="9901626" cy="227280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Pensar nos objetivos de um atacante;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Verificar as possíveis vulnerabilidades da aplicação;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Método </a:t>
            </a:r>
            <a:r>
              <a:rPr lang="pt-BR" sz="2800" b="1" dirty="0"/>
              <a:t>STRIDE</a:t>
            </a:r>
            <a:r>
              <a:rPr lang="pt-BR" sz="2800" dirty="0"/>
              <a:t> para identificar as ameaças mais comuns. </a:t>
            </a:r>
          </a:p>
        </p:txBody>
      </p:sp>
      <p:grpSp>
        <p:nvGrpSpPr>
          <p:cNvPr id="4" name="Grupo 14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0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70013" y="888004"/>
            <a:ext cx="6817523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Identificando as ameaças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07095" y="1686595"/>
            <a:ext cx="9844203" cy="399634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800" b="1" dirty="0"/>
              <a:t>STRIDE</a:t>
            </a:r>
            <a:r>
              <a:rPr lang="pt-BR" sz="2800" dirty="0"/>
              <a:t> – Sigla que simboliza os seis tipos de ameaças mais comuns: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S</a:t>
            </a:r>
            <a:r>
              <a:rPr lang="pt-BR" sz="2800" dirty="0"/>
              <a:t>poofing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T</a:t>
            </a:r>
            <a:r>
              <a:rPr lang="pt-BR" sz="2800" dirty="0"/>
              <a:t>ampering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R</a:t>
            </a:r>
            <a:r>
              <a:rPr lang="pt-BR" sz="2800" dirty="0"/>
              <a:t>epudiation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I</a:t>
            </a:r>
            <a:r>
              <a:rPr lang="pt-BR" sz="2800" dirty="0"/>
              <a:t>nformation Disclosure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D</a:t>
            </a:r>
            <a:r>
              <a:rPr lang="pt-BR" sz="2800" dirty="0"/>
              <a:t>enial of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E</a:t>
            </a:r>
            <a:r>
              <a:rPr lang="pt-BR" sz="2800" dirty="0"/>
              <a:t>levation of Privilege</a:t>
            </a:r>
          </a:p>
        </p:txBody>
      </p:sp>
      <p:grpSp>
        <p:nvGrpSpPr>
          <p:cNvPr id="4" name="Grupo 14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2770" y="2395538"/>
            <a:ext cx="39243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2095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1372" y="1013733"/>
            <a:ext cx="16578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poofing</a:t>
            </a:r>
            <a:endParaRPr lang="pt-BR" sz="3200" dirty="0">
              <a:ea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2101372" y="2189018"/>
            <a:ext cx="93982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passar por alguém ou por alguma coisa/objeto;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Exemplo: ataques de </a:t>
            </a:r>
            <a:r>
              <a:rPr lang="pt-BR" sz="2800" i="1" dirty="0" err="1"/>
              <a:t>Phishing</a:t>
            </a:r>
            <a:r>
              <a:rPr lang="pt-BR" sz="2800" dirty="0"/>
              <a:t>, enganar usuários para que eles enviem suas credenciais de acesso;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Uso de MFA (</a:t>
            </a:r>
            <a:r>
              <a:rPr lang="pt-BR" sz="2800" dirty="0" err="1"/>
              <a:t>Multi-factor</a:t>
            </a:r>
            <a:r>
              <a:rPr lang="pt-BR" sz="2800" dirty="0"/>
              <a:t> authentication).</a:t>
            </a:r>
          </a:p>
        </p:txBody>
      </p:sp>
    </p:spTree>
    <p:extLst>
      <p:ext uri="{BB962C8B-B14F-4D97-AF65-F5344CB8AC3E}">
        <p14:creationId xmlns:p14="http://schemas.microsoft.com/office/powerpoint/2010/main" val="1492092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1616" y="1061078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</a:t>
            </a:r>
            <a:r>
              <a:rPr lang="en-US" sz="3200" dirty="0"/>
              <a:t>ampering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2061616" y="2189018"/>
            <a:ext cx="94777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Processo de modificação dos dados durante a transmissão;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validação dos dados recebidos sempre deve ser executada, independente da relação de confiança;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uso de criptografia também auxilia a eliminar essa ameaça.</a:t>
            </a:r>
          </a:p>
        </p:txBody>
      </p:sp>
    </p:spTree>
    <p:extLst>
      <p:ext uri="{BB962C8B-B14F-4D97-AF65-F5344CB8AC3E}">
        <p14:creationId xmlns:p14="http://schemas.microsoft.com/office/powerpoint/2010/main" val="1567250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1555" y="1080956"/>
            <a:ext cx="2221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R</a:t>
            </a:r>
            <a:r>
              <a:rPr lang="en-US" sz="3200" dirty="0"/>
              <a:t>epudiation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2071555" y="2189018"/>
            <a:ext cx="9815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Negar ter feito um ato;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Manter registros de acesso para análise futura (Garantias);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Evitar que o sistema rejeite algum dispositivo autorizado.</a:t>
            </a:r>
          </a:p>
        </p:txBody>
      </p:sp>
    </p:spTree>
    <p:extLst>
      <p:ext uri="{BB962C8B-B14F-4D97-AF65-F5344CB8AC3E}">
        <p14:creationId xmlns:p14="http://schemas.microsoft.com/office/powerpoint/2010/main" val="132235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34054" y="1130066"/>
            <a:ext cx="4651513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Desenvolvimento Seguro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986" y="1907028"/>
            <a:ext cx="7863648" cy="434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336810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2796" y="929122"/>
            <a:ext cx="3973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/>
              <a:t>nformation Disclosure</a:t>
            </a:r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2118881" y="1870373"/>
            <a:ext cx="92740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Vazamento de informações ou a divulgação de informações de forma não autorizada;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Informações, mesmo que públicas, sendo transmitidas em </a:t>
            </a:r>
            <a:r>
              <a:rPr lang="pt-BR" sz="2800" b="1" dirty="0"/>
              <a:t>“texto claro”</a:t>
            </a:r>
            <a:r>
              <a:rPr lang="pt-BR" sz="2800" dirty="0"/>
              <a:t> devem ser evitadas ou minimizadas;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Toda informação sensível deve ser guardada e trafegada de forma criptografada.</a:t>
            </a:r>
          </a:p>
        </p:txBody>
      </p:sp>
    </p:spTree>
    <p:extLst>
      <p:ext uri="{BB962C8B-B14F-4D97-AF65-F5344CB8AC3E}">
        <p14:creationId xmlns:p14="http://schemas.microsoft.com/office/powerpoint/2010/main" val="18631164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1798" y="833597"/>
            <a:ext cx="2944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</a:t>
            </a:r>
            <a:r>
              <a:rPr lang="en-US" sz="3200" dirty="0"/>
              <a:t>enial of service</a:t>
            </a:r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2031798" y="1601175"/>
            <a:ext cx="93611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Negação de serviço de qualquer natureza;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Pode ter objetivos diversos, desde mera diversão até sabotagem;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Ataques de negação de serviço podem ser efetuados de forma arbitrária e simplificada, necessitando ao atacante pouco ou nenhum conhecimento técnico sobre o sistema e tecnologias envolvidas;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Difíceis de se detectar, proteger e prevenir.</a:t>
            </a:r>
          </a:p>
        </p:txBody>
      </p:sp>
    </p:spTree>
    <p:extLst>
      <p:ext uri="{BB962C8B-B14F-4D97-AF65-F5344CB8AC3E}">
        <p14:creationId xmlns:p14="http://schemas.microsoft.com/office/powerpoint/2010/main" val="1548114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7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81494" y="1041199"/>
            <a:ext cx="3668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/>
              <a:t>levation of Privilege</a:t>
            </a:r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2081494" y="2258303"/>
            <a:ext cx="93114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Elevação de privilégios na aplicação;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A elevação de privilégio pode estar relacionada a outros ataques;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800" dirty="0"/>
              <a:t>Recomenda-se o uso de autorização única e de cada dispositivo que utiliza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336623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97765" y="1635525"/>
            <a:ext cx="789065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Referência 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77278" y="2845259"/>
            <a:ext cx="9581322" cy="54925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2800" dirty="0">
                <a:hlinkClick r:id="rId3"/>
              </a:rPr>
              <a:t>https://technet.microsoft.com/pt-br/library/dd569893.aspx</a:t>
            </a:r>
            <a:endParaRPr lang="pt-BR" sz="2800" dirty="0"/>
          </a:p>
        </p:txBody>
      </p:sp>
      <p:sp>
        <p:nvSpPr>
          <p:cNvPr id="4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Mapeamento de Ameaças</a:t>
            </a:r>
          </a:p>
        </p:txBody>
      </p:sp>
      <p:sp>
        <p:nvSpPr>
          <p:cNvPr id="8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267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25550" y="803348"/>
            <a:ext cx="6926854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Classificando </a:t>
            </a:r>
            <a:r>
              <a:rPr lang="pt-BR" sz="3200" b="1" dirty="0" err="1"/>
              <a:t>BUGs</a:t>
            </a:r>
            <a:endParaRPr lang="pt-BR" sz="32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25549" y="1517282"/>
            <a:ext cx="9800691" cy="436568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2800" b="1" dirty="0"/>
              <a:t>DREAD-D</a:t>
            </a:r>
            <a:r>
              <a:rPr lang="pt-BR" sz="2800" dirty="0"/>
              <a:t> – Sigla utilizada para categorizar BUGS :</a:t>
            </a:r>
          </a:p>
          <a:p>
            <a:endParaRPr lang="pt-BR" sz="2800" dirty="0"/>
          </a:p>
          <a:p>
            <a:r>
              <a:rPr lang="en-US" sz="3200" b="1" dirty="0"/>
              <a:t>D</a:t>
            </a:r>
            <a:r>
              <a:rPr lang="en-US" sz="3200" dirty="0"/>
              <a:t>amage – </a:t>
            </a:r>
            <a:r>
              <a:rPr lang="en-US" sz="3200" dirty="0" err="1"/>
              <a:t>Quanto</a:t>
            </a:r>
            <a:r>
              <a:rPr lang="en-US" sz="3200" dirty="0"/>
              <a:t> </a:t>
            </a:r>
            <a:r>
              <a:rPr lang="en-US" sz="3200" dirty="0" err="1"/>
              <a:t>ruim</a:t>
            </a:r>
            <a:r>
              <a:rPr lang="en-US" sz="3200" dirty="0"/>
              <a:t> </a:t>
            </a:r>
            <a:r>
              <a:rPr lang="en-US" sz="3200" dirty="0" err="1"/>
              <a:t>esse</a:t>
            </a:r>
            <a:r>
              <a:rPr lang="en-US" sz="3200" dirty="0"/>
              <a:t> </a:t>
            </a:r>
            <a:r>
              <a:rPr lang="en-US" sz="3200" dirty="0" err="1"/>
              <a:t>ataque</a:t>
            </a:r>
            <a:r>
              <a:rPr lang="en-US" sz="3200" dirty="0"/>
              <a:t> </a:t>
            </a:r>
            <a:r>
              <a:rPr lang="en-US" sz="3200" dirty="0" err="1"/>
              <a:t>seria</a:t>
            </a:r>
            <a:r>
              <a:rPr lang="en-US" sz="3200" dirty="0"/>
              <a:t> ? </a:t>
            </a:r>
          </a:p>
          <a:p>
            <a:r>
              <a:rPr lang="en-US" sz="3200" b="1" dirty="0"/>
              <a:t>R</a:t>
            </a:r>
            <a:r>
              <a:rPr lang="en-US" sz="3200" dirty="0"/>
              <a:t>eproducibility – </a:t>
            </a:r>
            <a:r>
              <a:rPr lang="en-US" sz="3200" dirty="0" err="1"/>
              <a:t>Quanto</a:t>
            </a:r>
            <a:r>
              <a:rPr lang="en-US" sz="3200" dirty="0"/>
              <a:t> </a:t>
            </a:r>
            <a:r>
              <a:rPr lang="en-US" sz="3200" dirty="0" err="1"/>
              <a:t>facil</a:t>
            </a:r>
            <a:r>
              <a:rPr lang="en-US" sz="3200" dirty="0"/>
              <a:t> é </a:t>
            </a:r>
            <a:r>
              <a:rPr lang="en-US" sz="3200" dirty="0" err="1"/>
              <a:t>reproduzir</a:t>
            </a:r>
            <a:r>
              <a:rPr lang="en-US" sz="3200" dirty="0"/>
              <a:t> </a:t>
            </a:r>
            <a:r>
              <a:rPr lang="en-US" sz="3200" dirty="0" err="1"/>
              <a:t>esse</a:t>
            </a:r>
            <a:r>
              <a:rPr lang="en-US" sz="3200" dirty="0"/>
              <a:t> </a:t>
            </a:r>
            <a:r>
              <a:rPr lang="en-US" sz="3200" dirty="0" err="1"/>
              <a:t>ataque</a:t>
            </a:r>
            <a:r>
              <a:rPr lang="en-US" sz="3200" dirty="0"/>
              <a:t> ?</a:t>
            </a:r>
          </a:p>
          <a:p>
            <a:r>
              <a:rPr lang="en-US" sz="3200" b="1" dirty="0"/>
              <a:t>E</a:t>
            </a:r>
            <a:r>
              <a:rPr lang="en-US" sz="3200" dirty="0"/>
              <a:t>xploitability – </a:t>
            </a:r>
            <a:r>
              <a:rPr lang="en-US" sz="3200" dirty="0" err="1"/>
              <a:t>Quanto</a:t>
            </a:r>
            <a:r>
              <a:rPr lang="en-US" sz="3200" dirty="0"/>
              <a:t> </a:t>
            </a:r>
            <a:r>
              <a:rPr lang="en-US" sz="3200" dirty="0" err="1"/>
              <a:t>trabalho</a:t>
            </a:r>
            <a:r>
              <a:rPr lang="en-US" sz="3200" dirty="0"/>
              <a:t> da para </a:t>
            </a:r>
            <a:r>
              <a:rPr lang="en-US" sz="3200" dirty="0" err="1"/>
              <a:t>disparar</a:t>
            </a:r>
            <a:r>
              <a:rPr lang="en-US" sz="3200" dirty="0"/>
              <a:t> </a:t>
            </a:r>
            <a:r>
              <a:rPr lang="en-US" sz="3200" dirty="0" err="1"/>
              <a:t>esse</a:t>
            </a:r>
            <a:r>
              <a:rPr lang="en-US" sz="3200" dirty="0"/>
              <a:t> </a:t>
            </a:r>
            <a:r>
              <a:rPr lang="en-US" sz="3200" dirty="0" err="1"/>
              <a:t>ataque</a:t>
            </a:r>
            <a:r>
              <a:rPr lang="en-US" sz="3200" dirty="0"/>
              <a:t> ?</a:t>
            </a:r>
          </a:p>
          <a:p>
            <a:r>
              <a:rPr lang="en-US" sz="3200" b="1" dirty="0"/>
              <a:t>A</a:t>
            </a:r>
            <a:r>
              <a:rPr lang="en-US" sz="3200" dirty="0"/>
              <a:t>ffected users – </a:t>
            </a:r>
            <a:r>
              <a:rPr lang="en-US" sz="3200" dirty="0" err="1"/>
              <a:t>Quantas</a:t>
            </a:r>
            <a:r>
              <a:rPr lang="en-US" sz="3200" dirty="0"/>
              <a:t> </a:t>
            </a:r>
            <a:r>
              <a:rPr lang="en-US" sz="3200" dirty="0" err="1"/>
              <a:t>pessoas</a:t>
            </a:r>
            <a:r>
              <a:rPr lang="en-US" sz="3200" dirty="0"/>
              <a:t> </a:t>
            </a:r>
            <a:r>
              <a:rPr lang="en-US" sz="3200" dirty="0" err="1"/>
              <a:t>seriam</a:t>
            </a:r>
            <a:r>
              <a:rPr lang="en-US" sz="3200" dirty="0"/>
              <a:t> </a:t>
            </a:r>
            <a:r>
              <a:rPr lang="en-US" sz="3200" dirty="0" err="1"/>
              <a:t>impactadas</a:t>
            </a:r>
            <a:r>
              <a:rPr lang="en-US" sz="3200" dirty="0"/>
              <a:t> ?</a:t>
            </a:r>
          </a:p>
          <a:p>
            <a:r>
              <a:rPr lang="en-US" sz="3200" b="1" dirty="0"/>
              <a:t>D</a:t>
            </a:r>
            <a:r>
              <a:rPr lang="en-US" sz="3200" dirty="0"/>
              <a:t>iscoverability – </a:t>
            </a:r>
            <a:r>
              <a:rPr lang="en-US" sz="3200" dirty="0" err="1"/>
              <a:t>Quanto</a:t>
            </a:r>
            <a:r>
              <a:rPr lang="en-US" sz="3200" dirty="0"/>
              <a:t> </a:t>
            </a:r>
            <a:r>
              <a:rPr lang="en-US" sz="3200" dirty="0" err="1"/>
              <a:t>facil</a:t>
            </a:r>
            <a:r>
              <a:rPr lang="en-US" sz="3200" dirty="0"/>
              <a:t> é </a:t>
            </a:r>
            <a:r>
              <a:rPr lang="en-US" sz="3200" dirty="0" err="1"/>
              <a:t>localizar</a:t>
            </a:r>
            <a:r>
              <a:rPr lang="en-US" sz="3200" dirty="0"/>
              <a:t> </a:t>
            </a:r>
            <a:r>
              <a:rPr lang="en-US" sz="3200" dirty="0" err="1"/>
              <a:t>essa</a:t>
            </a:r>
            <a:r>
              <a:rPr lang="en-US" sz="3200" dirty="0"/>
              <a:t> </a:t>
            </a:r>
            <a:r>
              <a:rPr lang="en-US" sz="3200" dirty="0" err="1"/>
              <a:t>ameaça</a:t>
            </a:r>
            <a:r>
              <a:rPr lang="en-US" sz="3200" dirty="0"/>
              <a:t> ?</a:t>
            </a:r>
          </a:p>
          <a:p>
            <a:endParaRPr lang="pt-BR" sz="2800" dirty="0"/>
          </a:p>
        </p:txBody>
      </p:sp>
      <p:grpSp>
        <p:nvGrpSpPr>
          <p:cNvPr id="4" name="Grupo 14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44167B-4AF0-4412-A98A-7834FA09B367}"/>
              </a:ext>
            </a:extLst>
          </p:cNvPr>
          <p:cNvSpPr txBox="1"/>
          <p:nvPr/>
        </p:nvSpPr>
        <p:spPr>
          <a:xfrm>
            <a:off x="2025549" y="6072738"/>
            <a:ext cx="872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Algumas empresas estão usado a sigla como DREAD-D  retirando o ultimo D  “Descobrimento”  para evitar que a segurança por obscuridade seja premiada.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C67F50-216B-4E8F-A318-57CD72DF5FCA}"/>
              </a:ext>
            </a:extLst>
          </p:cNvPr>
          <p:cNvSpPr txBox="1"/>
          <p:nvPr/>
        </p:nvSpPr>
        <p:spPr>
          <a:xfrm>
            <a:off x="2025549" y="5516185"/>
            <a:ext cx="95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Criar o sua definição de métricas :  o que é 0 e o que é 10 para cada letra .</a:t>
            </a:r>
          </a:p>
        </p:txBody>
      </p:sp>
    </p:spTree>
    <p:extLst>
      <p:ext uri="{BB962C8B-B14F-4D97-AF65-F5344CB8AC3E}">
        <p14:creationId xmlns:p14="http://schemas.microsoft.com/office/powerpoint/2010/main" val="1636064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977886" y="1182254"/>
            <a:ext cx="97061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Documentação</a:t>
            </a:r>
          </a:p>
          <a:p>
            <a:pPr algn="ctr"/>
            <a:endParaRPr lang="pt-BR" sz="4000" b="1" dirty="0"/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Manter todo o time ciente </a:t>
            </a:r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pt-BR" sz="3200" dirty="0"/>
              <a:t>Também criar documento do modelo de ameaças</a:t>
            </a:r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endParaRPr lang="pt-BR" sz="3200" dirty="0"/>
          </a:p>
        </p:txBody>
      </p:sp>
      <p:grpSp>
        <p:nvGrpSpPr>
          <p:cNvPr id="2" name="Grupo 13"/>
          <p:cNvGrpSpPr/>
          <p:nvPr/>
        </p:nvGrpSpPr>
        <p:grpSpPr>
          <a:xfrm>
            <a:off x="8882737" y="64394"/>
            <a:ext cx="3068561" cy="673188"/>
            <a:chOff x="8882737" y="64394"/>
            <a:chExt cx="3068561" cy="673188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34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Mapeamento de Ameaças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859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06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9600" dirty="0"/>
              <a:t>Aceitação de Software Seguro</a:t>
            </a:r>
          </a:p>
        </p:txBody>
      </p:sp>
      <p:grpSp>
        <p:nvGrpSpPr>
          <p:cNvPr id="2" name="Grupo 7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Aceitação de Software Seguro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7522" y="1138927"/>
            <a:ext cx="7119357" cy="258057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Aceitação de Software Seguro</a:t>
            </a:r>
          </a:p>
          <a:p>
            <a:pPr marL="457200" indent="-457200" fontAlgn="base"/>
            <a:endParaRPr lang="pt-BR" sz="3200" dirty="0"/>
          </a:p>
          <a:p>
            <a:endParaRPr lang="pt-BR" sz="3200" dirty="0"/>
          </a:p>
        </p:txBody>
      </p:sp>
      <p:grpSp>
        <p:nvGrpSpPr>
          <p:cNvPr id="2" name="Grupo 7"/>
          <p:cNvGrpSpPr/>
          <p:nvPr/>
        </p:nvGrpSpPr>
        <p:grpSpPr>
          <a:xfrm>
            <a:off x="8882737" y="76586"/>
            <a:ext cx="3068561" cy="684935"/>
            <a:chOff x="8882737" y="64394"/>
            <a:chExt cx="3068561" cy="684935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Aceitação de Software Seguro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27582" y="1355170"/>
            <a:ext cx="6177633" cy="6108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/>
            <a:r>
              <a:rPr lang="pt-BR" sz="3200" b="1" dirty="0"/>
              <a:t>Aceitação de software seguro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27583" y="2536330"/>
            <a:ext cx="9650896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just" fontAlgn="base"/>
            <a:r>
              <a:rPr lang="pt-BR" sz="2800" dirty="0"/>
              <a:t>Na fase de aceitação, deve ser analisado se a aplicação alcançou os seus objetivos do ponto de vista de segurança.  </a:t>
            </a:r>
          </a:p>
          <a:p>
            <a:pPr algn="just" fontAlgn="base"/>
            <a:endParaRPr lang="pt-BR" sz="2800" dirty="0"/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Avaliação de todos os riscos e se foram mitigados ou tratados;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Revisão dos itens de segurança;</a:t>
            </a:r>
          </a:p>
          <a:p>
            <a:pPr marL="45720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/>
              <a:t>Garantir que a aplicação alcançou os objetivos quanto a segurança estabelecidas no inicio do projeto.</a:t>
            </a:r>
          </a:p>
          <a:p>
            <a:pPr marL="457200" indent="-457200" algn="just" fontAlgn="base"/>
            <a:endParaRPr lang="pt-BR" sz="2800" dirty="0"/>
          </a:p>
        </p:txBody>
      </p:sp>
      <p:grpSp>
        <p:nvGrpSpPr>
          <p:cNvPr id="4" name="Grupo 13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9265920" y="379997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Aceitação de Software Seguro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063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976883" y="2221605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07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8500" dirty="0"/>
              <a:t>Implantação, Manutenção e Descarte</a:t>
            </a:r>
          </a:p>
        </p:txBody>
      </p:sp>
      <p:grpSp>
        <p:nvGrpSpPr>
          <p:cNvPr id="2" name="Grupo 7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997696" y="379997"/>
              <a:ext cx="282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Implantação Manutenção Descarte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14869" y="1135284"/>
            <a:ext cx="10177131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3200" b="1" dirty="0"/>
              <a:t>Porque é necessário desenvolver de forma segura 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14870" y="2049328"/>
            <a:ext cx="9514522" cy="399634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Quanto mais distante do desenvolvimento, mais caro a correção se torna;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maior parte das vulnerabilidades localizadas em softwares são de versões que não passaram por rigorosos testes de segurança;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Quase todas as vulnerabilidades podem ser solucionadas ainda no processo de desenvolvimento.</a:t>
            </a:r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3494885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07704" y="1138927"/>
            <a:ext cx="7149175" cy="3565462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marL="457200" indent="-457200"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Implantação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Operação e Manutenção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Descarte</a:t>
            </a:r>
          </a:p>
          <a:p>
            <a:pPr marL="457200" indent="-457200" fontAlgn="base">
              <a:buFont typeface="+mj-lt"/>
              <a:buAutoNum type="arabicPeriod"/>
            </a:pPr>
            <a:endParaRPr lang="pt-BR" sz="3200" dirty="0"/>
          </a:p>
          <a:p>
            <a:endParaRPr lang="pt-BR" sz="3200" dirty="0"/>
          </a:p>
        </p:txBody>
      </p:sp>
      <p:grpSp>
        <p:nvGrpSpPr>
          <p:cNvPr id="2" name="Grupo 7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997696" y="379997"/>
              <a:ext cx="282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Implantação Manutenção Descarte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722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17643" y="1485773"/>
            <a:ext cx="4608512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Implantação</a:t>
            </a:r>
            <a:endParaRPr lang="pt-BR" sz="28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17643" y="2392085"/>
            <a:ext cx="9601200" cy="1411026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A fase de implantação e instalação visa assegurar que o software foi instalado e implantado no sistema do cliente de maneira correta e que está operando de maneira efetiva.</a:t>
            </a:r>
          </a:p>
        </p:txBody>
      </p:sp>
      <p:grpSp>
        <p:nvGrpSpPr>
          <p:cNvPr id="4" name="Grupo 13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997696" y="379997"/>
              <a:ext cx="282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Implantação Manutenção Descarte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9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31018" y="954026"/>
            <a:ext cx="4608512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Operação e Manutenção</a:t>
            </a:r>
            <a:endParaRPr lang="pt-BR" sz="28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31018" y="1907625"/>
            <a:ext cx="9478495" cy="442723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A fase de operação e manutenção é utilizada para o tratamento de anomalias localizadas na aplicação.</a:t>
            </a:r>
          </a:p>
          <a:p>
            <a:pPr algn="just"/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Criar um time de </a:t>
            </a:r>
            <a:r>
              <a:rPr lang="pt-BR" sz="2800" b="1" dirty="0"/>
              <a:t>Resposta a Incidentes;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Estudar</a:t>
            </a:r>
            <a:r>
              <a:rPr lang="pt-BR" sz="2800" dirty="0"/>
              <a:t> e verificar a causa raiz dos bugs;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Localizar</a:t>
            </a:r>
            <a:r>
              <a:rPr lang="pt-BR" sz="2800" dirty="0"/>
              <a:t> a origem dos bugs dentro do SDLC;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Criar</a:t>
            </a:r>
            <a:r>
              <a:rPr lang="pt-BR" sz="2800" dirty="0"/>
              <a:t> e </a:t>
            </a:r>
            <a:r>
              <a:rPr lang="pt-BR" sz="2800" b="1" dirty="0"/>
              <a:t>Gerenciar</a:t>
            </a:r>
            <a:r>
              <a:rPr lang="pt-BR" sz="2800" dirty="0"/>
              <a:t> patches de correção dos bugs identificados;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Continuação do suporte ao usuário final através de treinamento e documentação.</a:t>
            </a:r>
          </a:p>
        </p:txBody>
      </p:sp>
      <p:grpSp>
        <p:nvGrpSpPr>
          <p:cNvPr id="4" name="Grupo 15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997696" y="379997"/>
              <a:ext cx="282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Implantação Manutenção Descarte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9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31018" y="1505651"/>
            <a:ext cx="4608512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Descarte</a:t>
            </a:r>
            <a:endParaRPr lang="pt-BR" sz="28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31018" y="2392085"/>
            <a:ext cx="9090869" cy="399634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algn="just"/>
            <a:r>
              <a:rPr lang="pt-BR" sz="2800" dirty="0"/>
              <a:t>A fase de descarte ocorre quando uma aplicação é retirada do ambiente de produção.</a:t>
            </a:r>
          </a:p>
          <a:p>
            <a:pPr algn="just"/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Planos são criados para descartar hardwares, softwares e ao mesmo tempo para efetuar a transição para um novo sistema;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 não executado da maneira correta pode acarretar em perda de dados sensíveis.</a:t>
            </a:r>
          </a:p>
        </p:txBody>
      </p:sp>
      <p:grpSp>
        <p:nvGrpSpPr>
          <p:cNvPr id="4" name="Grupo 13"/>
          <p:cNvGrpSpPr/>
          <p:nvPr/>
        </p:nvGrpSpPr>
        <p:grpSpPr>
          <a:xfrm>
            <a:off x="8882737" y="64394"/>
            <a:ext cx="3068561" cy="684935"/>
            <a:chOff x="8882737" y="64394"/>
            <a:chExt cx="3068561" cy="684935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5C9CD335-11BB-46EA-86AA-8A07B8148B0D}"/>
                </a:ext>
              </a:extLst>
            </p:cNvPr>
            <p:cNvSpPr/>
            <p:nvPr/>
          </p:nvSpPr>
          <p:spPr>
            <a:xfrm>
              <a:off x="8952404" y="462096"/>
              <a:ext cx="2934514" cy="238125"/>
            </a:xfrm>
            <a:prstGeom prst="parallelogram">
              <a:avLst>
                <a:gd name="adj" fmla="val 46075"/>
              </a:avLst>
            </a:prstGeom>
            <a:solidFill>
              <a:srgbClr val="00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F7B967FD-00A6-4E6C-A1C0-1F511616B1C5}"/>
                </a:ext>
              </a:extLst>
            </p:cNvPr>
            <p:cNvSpPr/>
            <p:nvPr/>
          </p:nvSpPr>
          <p:spPr>
            <a:xfrm>
              <a:off x="8882737" y="462096"/>
              <a:ext cx="2948130" cy="238125"/>
            </a:xfrm>
            <a:prstGeom prst="parallelogram">
              <a:avLst>
                <a:gd name="adj" fmla="val 48368"/>
              </a:avLst>
            </a:prstGeom>
            <a:solidFill>
              <a:srgbClr val="005E7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A3A7C716-1975-4646-8381-AAB71654F7E2}"/>
                </a:ext>
              </a:extLst>
            </p:cNvPr>
            <p:cNvSpPr/>
            <p:nvPr/>
          </p:nvSpPr>
          <p:spPr>
            <a:xfrm>
              <a:off x="11392974" y="424733"/>
              <a:ext cx="446601" cy="312849"/>
            </a:xfrm>
            <a:prstGeom prst="parallelogram">
              <a:avLst>
                <a:gd name="adj" fmla="val 50052"/>
              </a:avLst>
            </a:prstGeom>
            <a:gradFill flip="none" rotWithShape="1">
              <a:gsLst>
                <a:gs pos="22000">
                  <a:schemeClr val="bg1"/>
                </a:gs>
                <a:gs pos="91000">
                  <a:schemeClr val="bg1">
                    <a:alpha val="47000"/>
                  </a:schemeClr>
                </a:gs>
              </a:gsLst>
              <a:lin ang="21594000" scaled="0"/>
              <a:tileRect/>
            </a:gradFill>
            <a:ln w="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D8FA03F-320D-400B-A130-7CC4F7C22633}"/>
                </a:ext>
              </a:extLst>
            </p:cNvPr>
            <p:cNvSpPr txBox="1"/>
            <p:nvPr/>
          </p:nvSpPr>
          <p:spPr>
            <a:xfrm>
              <a:off x="8997696" y="379997"/>
              <a:ext cx="2828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Implantação Manutenção Descarte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4C779C-E962-4710-9CDA-E8CD5CF83DEC}"/>
                </a:ext>
              </a:extLst>
            </p:cNvPr>
            <p:cNvSpPr txBox="1"/>
            <p:nvPr/>
          </p:nvSpPr>
          <p:spPr>
            <a:xfrm>
              <a:off x="8952404" y="64394"/>
              <a:ext cx="2998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Software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Development</a:t>
              </a:r>
              <a:r>
                <a:rPr lang="pt-BR" sz="1600" b="1" dirty="0">
                  <a:solidFill>
                    <a:schemeClr val="accent1">
                      <a:lumMod val="50000"/>
                    </a:schemeClr>
                  </a:solidFill>
                </a:rPr>
                <a:t> Life </a:t>
              </a:r>
              <a:r>
                <a:rPr lang="pt-BR" sz="1600" b="1" dirty="0" err="1">
                  <a:solidFill>
                    <a:schemeClr val="accent1">
                      <a:lumMod val="50000"/>
                    </a:schemeClr>
                  </a:solidFill>
                </a:rPr>
                <a:t>Cycle</a:t>
              </a:r>
              <a:endParaRPr lang="pt-BR" sz="1600" dirty="0">
                <a:solidFill>
                  <a:srgbClr val="005E7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9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932972" y="1943265"/>
            <a:ext cx="9554901" cy="387878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100" dirty="0" err="1"/>
              <a:t>Módulo</a:t>
            </a:r>
            <a:r>
              <a:rPr lang="en-US" sz="4100" dirty="0"/>
              <a:t> 08</a:t>
            </a:r>
          </a:p>
          <a:p>
            <a:pPr algn="ctr">
              <a:buNone/>
            </a:pPr>
            <a:r>
              <a:rPr lang="en-US" sz="12000" dirty="0"/>
              <a:t>Injection</a:t>
            </a: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24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32479" y="714897"/>
            <a:ext cx="8800564" cy="602767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é </a:t>
            </a:r>
            <a:r>
              <a:rPr lang="pt-BR" sz="3200" dirty="0" err="1"/>
              <a:t>injection</a:t>
            </a:r>
            <a:r>
              <a:rPr lang="pt-BR" sz="3200" dirty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Como funciona?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 Alguns tipos: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 err="1"/>
              <a:t>SQLi</a:t>
            </a:r>
            <a:r>
              <a:rPr lang="pt-BR" sz="3200" dirty="0"/>
              <a:t>;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OS </a:t>
            </a:r>
            <a:r>
              <a:rPr lang="pt-BR" sz="3200" dirty="0" err="1"/>
              <a:t>command</a:t>
            </a:r>
            <a:r>
              <a:rPr lang="pt-BR" sz="3200" dirty="0"/>
              <a:t> </a:t>
            </a:r>
            <a:r>
              <a:rPr lang="pt-BR" sz="3200" dirty="0" err="1"/>
              <a:t>injection</a:t>
            </a:r>
            <a:r>
              <a:rPr lang="pt-BR" sz="3200" dirty="0"/>
              <a:t>;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LDAP;</a:t>
            </a:r>
          </a:p>
          <a:p>
            <a:pPr marL="914400" lvl="1" indent="-457200" fontAlgn="base">
              <a:buFont typeface="+mj-lt"/>
              <a:buAutoNum type="alphaLcParenR"/>
            </a:pPr>
            <a:r>
              <a:rPr lang="pt-BR" sz="3200" dirty="0"/>
              <a:t>XML.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Demo WebGoat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</p:spTree>
    <p:extLst>
      <p:ext uri="{BB962C8B-B14F-4D97-AF65-F5344CB8AC3E}">
        <p14:creationId xmlns:p14="http://schemas.microsoft.com/office/powerpoint/2010/main" val="1796492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107097" y="2478495"/>
            <a:ext cx="9121756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É o Input de qualquer comando ou caractere que não seja autorizado ou esperado pela aplicação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Essas “injeções” podem ser comandos em SQL, Sistema Operacional dentre outros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atacante envia para a aplicação dados maliciosos a fim de realizar consultas e comandos não autorizados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07096" y="1182350"/>
            <a:ext cx="4630213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Injection?</a:t>
            </a:r>
          </a:p>
        </p:txBody>
      </p:sp>
    </p:spTree>
    <p:extLst>
      <p:ext uri="{BB962C8B-B14F-4D97-AF65-F5344CB8AC3E}">
        <p14:creationId xmlns:p14="http://schemas.microsoft.com/office/powerpoint/2010/main" val="3037575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  <a:endParaRPr lang="pt-BR" sz="1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78182" y="886398"/>
            <a:ext cx="596696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376840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368834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368834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2651428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126974" y="2110747"/>
            <a:ext cx="9266000" cy="399634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Pense que o atacante pode enviar consultas e comandos para a aplicação, através de requisições ao web service. A falha acontece quando a aplicação não realiza a validação correta dos inputs que foram realizados naquela requisição;</a:t>
            </a:r>
          </a:p>
          <a:p>
            <a:pPr marL="457200" indent="-457200" algn="just"/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 injeção pode resultar em vazamento de informações, execução de comandos no servidor e ate mesmo o comprometimento total da infraestrutura.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028058" y="1172411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Como funciona?</a:t>
            </a:r>
          </a:p>
        </p:txBody>
      </p:sp>
    </p:spTree>
    <p:extLst>
      <p:ext uri="{BB962C8B-B14F-4D97-AF65-F5344CB8AC3E}">
        <p14:creationId xmlns:p14="http://schemas.microsoft.com/office/powerpoint/2010/main" val="3321889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26259" y="2150503"/>
            <a:ext cx="8498672" cy="31345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SQL;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/>
              <a:t>Command</a:t>
            </a:r>
            <a:r>
              <a:rPr lang="pt-BR" sz="2800" dirty="0"/>
              <a:t> </a:t>
            </a:r>
            <a:r>
              <a:rPr lang="pt-BR" sz="2800" dirty="0" err="1"/>
              <a:t>Injection</a:t>
            </a:r>
            <a:r>
              <a:rPr lang="pt-BR" sz="2800" dirty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XML </a:t>
            </a:r>
            <a:r>
              <a:rPr lang="pt-BR" sz="2800" dirty="0" err="1"/>
              <a:t>Injection</a:t>
            </a:r>
            <a:r>
              <a:rPr lang="pt-BR" sz="2800" dirty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Path </a:t>
            </a:r>
            <a:r>
              <a:rPr lang="pt-BR" sz="2800" dirty="0" err="1"/>
              <a:t>Traversal</a:t>
            </a:r>
            <a:r>
              <a:rPr lang="pt-BR" sz="2800" dirty="0"/>
              <a:t>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037998" y="1102837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Tipos de Injection</a:t>
            </a:r>
          </a:p>
        </p:txBody>
      </p:sp>
    </p:spTree>
    <p:extLst>
      <p:ext uri="{BB962C8B-B14F-4D97-AF65-F5344CB8AC3E}">
        <p14:creationId xmlns:p14="http://schemas.microsoft.com/office/powerpoint/2010/main" val="285280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13414" y="595578"/>
            <a:ext cx="1899046" cy="610807"/>
          </a:xfrm>
          <a:prstGeom prst="rect">
            <a:avLst/>
          </a:prstGeom>
          <a:noFill/>
        </p:spPr>
        <p:txBody>
          <a:bodyPr wrap="none" lIns="117221" tIns="58610" rIns="117221" bIns="58610" rtlCol="0">
            <a:spAutoFit/>
          </a:bodyPr>
          <a:lstStyle/>
          <a:p>
            <a:pPr algn="just"/>
            <a:r>
              <a:rPr lang="pt-BR" sz="3200" b="1" dirty="0"/>
              <a:t>Princípios</a:t>
            </a:r>
            <a:endParaRPr lang="pt-BR" sz="31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13414" y="1305937"/>
            <a:ext cx="9379560" cy="5289011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Menor privilégio - </a:t>
            </a:r>
            <a:r>
              <a:rPr lang="pt-BR" sz="2800" dirty="0"/>
              <a:t>Mantenha todos os usuário sempre com o nível mínimo de acesso as informações.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Seguro por padrão - </a:t>
            </a:r>
            <a:r>
              <a:rPr lang="pt-BR" sz="2800" dirty="0"/>
              <a:t>Caso o usuário não tenha um nível de permissão definida a sua permissão será sempre zero.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Design aberto - </a:t>
            </a:r>
            <a:r>
              <a:rPr lang="pt-BR" sz="2800" dirty="0"/>
              <a:t>Use camadas de defesa que não dependa do seu sigilo. Pense sempre que o atacante já conhece todos os truques utilizados na construção do software.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Economia de mecanismo - </a:t>
            </a:r>
            <a:r>
              <a:rPr lang="pt-BR" sz="2800" dirty="0"/>
              <a:t>Pense simples e isole todos os controles de segurança.</a:t>
            </a:r>
            <a:endParaRPr lang="pt-BR" sz="2800" b="1" dirty="0"/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4116553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037999" y="2478495"/>
            <a:ext cx="9354976" cy="184191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SQL injection é o ataque mais comum e simples de se identificar ele consiste basicamente em enviar instruções que serão interpretadas pelo banco de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037998" y="1172411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SQL Injection (SQLi)</a:t>
            </a:r>
          </a:p>
        </p:txBody>
      </p:sp>
    </p:spTree>
    <p:extLst>
      <p:ext uri="{BB962C8B-B14F-4D97-AF65-F5344CB8AC3E}">
        <p14:creationId xmlns:p14="http://schemas.microsoft.com/office/powerpoint/2010/main" val="1388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123199" y="3079937"/>
            <a:ext cx="10858576" cy="672363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037997" y="1866100"/>
            <a:ext cx="9660360" cy="461190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dirty="0"/>
              <a:t>Abaixo temos uma simples consulta que retornará valores da tabela “usuário” no campo “id”.</a:t>
            </a:r>
          </a:p>
          <a:p>
            <a:r>
              <a:rPr lang="pt-BR" sz="2000" dirty="0"/>
              <a:t>        			</a:t>
            </a:r>
          </a:p>
          <a:p>
            <a:pPr algn="ctr"/>
            <a:r>
              <a:rPr lang="pt-BR" sz="2000" i="1" dirty="0"/>
              <a:t>“SELECT id FROM usuário WHERE id = $id;”</a:t>
            </a:r>
          </a:p>
          <a:p>
            <a:pPr algn="ctr"/>
            <a:endParaRPr lang="pt-BR" sz="2000" dirty="0"/>
          </a:p>
          <a:p>
            <a:r>
              <a:rPr lang="pt-BR" dirty="0"/>
              <a:t>A variável “$ID” será inserida no sistema. Se a consulta citada acima não possuir nem um tipo de validação o usuário poderia inserir na variável mais de um ID ou até mesmo uma consulta em SQL concatenada com a anterior.</a:t>
            </a:r>
          </a:p>
          <a:p>
            <a:endParaRPr lang="pt-BR" sz="2000" dirty="0"/>
          </a:p>
          <a:p>
            <a:pPr algn="ctr"/>
            <a:r>
              <a:rPr lang="pt-BR" sz="2000" i="1" dirty="0"/>
              <a:t>“SELECT id FROM usuário WHERE id =$id+INPUT_malicioso;”</a:t>
            </a:r>
          </a:p>
          <a:p>
            <a:pPr algn="ctr"/>
            <a:endParaRPr lang="pt-BR" sz="2000" dirty="0"/>
          </a:p>
          <a:p>
            <a:r>
              <a:rPr lang="pt-BR" dirty="0"/>
              <a:t>A consulta acima continua sendo aceita pela aplicação, pois ela é uma consulta legítima onde o “INPUT_malicioso” pode ser consultado desde que “+segundo_ID” ou até mesmo informações referentes a base de dados “||(SELECT * FROM all_users)” se a aplicação estiver conectada com owner com grants de select, consultas a objetos como “all_users” será possível.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037997" y="1020630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3130701734"/>
      </p:ext>
    </p:extLst>
  </p:cSld>
  <p:clrMapOvr>
    <a:masterClrMapping/>
  </p:clrMapOvr>
  <p:transition advClick="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1588153" y="2470485"/>
            <a:ext cx="10871117" cy="2427496"/>
            <a:chOff x="1588153" y="2470485"/>
            <a:chExt cx="10871117" cy="2427496"/>
          </a:xfrm>
        </p:grpSpPr>
        <p:pic>
          <p:nvPicPr>
            <p:cNvPr id="1026" name="Picture 2" descr="C:\Clientes\Treinamento_SEG-INF\Treinamento\computador00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8153" y="3124037"/>
              <a:ext cx="1494704" cy="1307103"/>
            </a:xfrm>
            <a:prstGeom prst="rect">
              <a:avLst/>
            </a:prstGeom>
            <a:noFill/>
          </p:spPr>
        </p:pic>
        <p:sp>
          <p:nvSpPr>
            <p:cNvPr id="5" name="Seta para a direita 4"/>
            <p:cNvSpPr/>
            <p:nvPr/>
          </p:nvSpPr>
          <p:spPr>
            <a:xfrm>
              <a:off x="3526650" y="3124037"/>
              <a:ext cx="1476950" cy="3734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7" name="Picture 3" descr="C:\Clientes\Treinamento_SEG-INF\Treinamento\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88218" y="3030672"/>
              <a:ext cx="1476950" cy="1361977"/>
            </a:xfrm>
            <a:prstGeom prst="rect">
              <a:avLst/>
            </a:prstGeom>
            <a:noFill/>
          </p:spPr>
        </p:pic>
        <p:sp>
          <p:nvSpPr>
            <p:cNvPr id="7" name="CaixaDeTexto 6"/>
            <p:cNvSpPr txBox="1"/>
            <p:nvPr/>
          </p:nvSpPr>
          <p:spPr>
            <a:xfrm>
              <a:off x="3434339" y="3497496"/>
              <a:ext cx="1846187" cy="560205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dirty="0"/>
                <a:t>user = ‘  or  ‘1’=‘1 --</a:t>
              </a:r>
              <a:br>
                <a:rPr lang="pt-BR" sz="1300" dirty="0"/>
              </a:br>
              <a:r>
                <a:rPr lang="pt-BR" sz="1300" dirty="0"/>
                <a:t>pass = xxxxxxxx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680462" y="2470485"/>
              <a:ext cx="1083502" cy="395364"/>
            </a:xfrm>
            <a:prstGeom prst="rect">
              <a:avLst/>
            </a:prstGeom>
            <a:noFill/>
          </p:spPr>
          <p:txBody>
            <a:bodyPr wrap="none" lIns="117221" tIns="58610" rIns="117221" bIns="58610" rtlCol="0">
              <a:spAutoFit/>
            </a:bodyPr>
            <a:lstStyle/>
            <a:p>
              <a:r>
                <a:rPr lang="pt-BR" b="1" dirty="0"/>
                <a:t>Atacante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288401" y="2505033"/>
              <a:ext cx="1415196" cy="395364"/>
            </a:xfrm>
            <a:prstGeom prst="rect">
              <a:avLst/>
            </a:prstGeom>
            <a:noFill/>
          </p:spPr>
          <p:txBody>
            <a:bodyPr wrap="none" lIns="117221" tIns="58610" rIns="117221" bIns="58610" rtlCol="0">
              <a:spAutoFit/>
            </a:bodyPr>
            <a:lstStyle/>
            <a:p>
              <a:r>
                <a:rPr lang="pt-BR" b="1" dirty="0"/>
                <a:t>Web Service</a:t>
              </a:r>
            </a:p>
          </p:txBody>
        </p:sp>
        <p:pic>
          <p:nvPicPr>
            <p:cNvPr id="10" name="Picture 3" descr="C:\Clientes\Treinamento_SEG-INF\Treinamento\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42159" y="3030672"/>
              <a:ext cx="1476950" cy="1361977"/>
            </a:xfrm>
            <a:prstGeom prst="rect">
              <a:avLst/>
            </a:prstGeom>
            <a:noFill/>
          </p:spPr>
        </p:pic>
        <p:sp>
          <p:nvSpPr>
            <p:cNvPr id="11" name="Seta para a direita 10"/>
            <p:cNvSpPr/>
            <p:nvPr/>
          </p:nvSpPr>
          <p:spPr>
            <a:xfrm>
              <a:off x="7034404" y="2937309"/>
              <a:ext cx="3046209" cy="3734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126715" y="3404131"/>
              <a:ext cx="3138519" cy="560205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dirty="0"/>
                <a:t>Select user, pass from all_users where user= ‘‘  or  ‘1’=‘1 -- and pass = xxxxxxxx</a:t>
              </a:r>
            </a:p>
          </p:txBody>
        </p:sp>
        <p:sp>
          <p:nvSpPr>
            <p:cNvPr id="14" name="Seta para a esquerda 13"/>
            <p:cNvSpPr/>
            <p:nvPr/>
          </p:nvSpPr>
          <p:spPr>
            <a:xfrm>
              <a:off x="6942094" y="3964318"/>
              <a:ext cx="3046209" cy="373458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6942094" y="4337776"/>
              <a:ext cx="3138519" cy="560205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dirty="0"/>
                <a:t>Select user, pass from all_users where user=‘’ or ‘1’=‘1</a:t>
              </a:r>
            </a:p>
          </p:txBody>
        </p:sp>
        <p:sp>
          <p:nvSpPr>
            <p:cNvPr id="16" name="Seta para a esquerda 15"/>
            <p:cNvSpPr/>
            <p:nvPr/>
          </p:nvSpPr>
          <p:spPr>
            <a:xfrm>
              <a:off x="3434339" y="3964318"/>
              <a:ext cx="1569259" cy="280094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117221" tIns="58610" rIns="117221" bIns="58610"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3618959" y="4244413"/>
              <a:ext cx="1015403" cy="344048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1300" dirty="0"/>
                <a:t>True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0705392" y="2566316"/>
              <a:ext cx="1753878" cy="441530"/>
            </a:xfrm>
            <a:prstGeom prst="rect">
              <a:avLst/>
            </a:prstGeom>
            <a:noFill/>
          </p:spPr>
          <p:txBody>
            <a:bodyPr wrap="square" lIns="117221" tIns="58610" rIns="117221" bIns="58610" rtlCol="0">
              <a:spAutoFit/>
            </a:bodyPr>
            <a:lstStyle/>
            <a:p>
              <a:r>
                <a:rPr lang="pt-BR" sz="2100" b="1" dirty="0"/>
                <a:t>Database</a:t>
              </a:r>
            </a:p>
          </p:txBody>
        </p:sp>
      </p:grp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986532" y="1143304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SQL Injection (SQLi)</a:t>
            </a:r>
          </a:p>
        </p:txBody>
      </p:sp>
    </p:spTree>
    <p:extLst>
      <p:ext uri="{BB962C8B-B14F-4D97-AF65-F5344CB8AC3E}">
        <p14:creationId xmlns:p14="http://schemas.microsoft.com/office/powerpoint/2010/main" val="20485079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18119" y="1152532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Command Injection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18119" y="2478495"/>
            <a:ext cx="9374855" cy="270368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Injeção de comando é um ataque que objetiva a execução de comandos no sistema operacional, através da exploração de uma vulnerabilidade. Os ataques de command injection são possíveis quando um atacante consegue enviar para o web service comandos para serem executados em um terminal do sistema operacional.</a:t>
            </a:r>
          </a:p>
        </p:txBody>
      </p:sp>
    </p:spTree>
    <p:extLst>
      <p:ext uri="{BB962C8B-B14F-4D97-AF65-F5344CB8AC3E}">
        <p14:creationId xmlns:p14="http://schemas.microsoft.com/office/powerpoint/2010/main" val="2736578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97157" y="1410138"/>
            <a:ext cx="9591260" cy="519667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1500" dirty="0"/>
              <a:t>O trecho de código abaixo, demonstra a execução do comando ping que será concatenado com o valor da variável ‘host’:</a:t>
            </a:r>
          </a:p>
          <a:p>
            <a:r>
              <a:rPr lang="pt-BR" sz="1500" dirty="0"/>
              <a:t> </a:t>
            </a:r>
          </a:p>
          <a:p>
            <a:r>
              <a:rPr lang="pt-BR" sz="1500" dirty="0"/>
              <a:t>	</a:t>
            </a:r>
            <a:r>
              <a:rPr lang="pt-BR" sz="1500" b="1" dirty="0"/>
              <a:t>&lt;?php</a:t>
            </a:r>
            <a:br>
              <a:rPr lang="pt-BR" sz="1500" b="1" dirty="0"/>
            </a:br>
            <a:r>
              <a:rPr lang="pt-BR" sz="1500" b="1" dirty="0"/>
              <a:t>	  $host = $dst;</a:t>
            </a:r>
            <a:br>
              <a:rPr lang="pt-BR" sz="1500" b="1" dirty="0"/>
            </a:br>
            <a:r>
              <a:rPr lang="pt-BR" sz="1500" b="1" dirty="0"/>
              <a:t>	  if (isset( $_GET['host'] ) )</a:t>
            </a:r>
            <a:br>
              <a:rPr lang="pt-BR" sz="1500" b="1" dirty="0"/>
            </a:br>
            <a:r>
              <a:rPr lang="pt-BR" sz="1500" b="1" dirty="0"/>
              <a:t>	     $host = $_GET['host'];</a:t>
            </a:r>
            <a:br>
              <a:rPr lang="pt-BR" sz="1500" b="1" dirty="0"/>
            </a:br>
            <a:r>
              <a:rPr lang="pt-BR" sz="1500" b="1" dirty="0"/>
              <a:t>	  system("ping -c1 " . $host);</a:t>
            </a:r>
            <a:br>
              <a:rPr lang="pt-BR" sz="1500" b="1" dirty="0"/>
            </a:br>
            <a:r>
              <a:rPr lang="pt-BR" sz="1500" b="1" dirty="0"/>
              <a:t>	?&gt;</a:t>
            </a:r>
          </a:p>
          <a:p>
            <a:br>
              <a:rPr lang="pt-BR" sz="1500" dirty="0"/>
            </a:br>
            <a:r>
              <a:rPr lang="pt-BR" sz="1500" dirty="0"/>
              <a:t>Vamos  considerar que o valor da variável seja 8.8.8.8. O Comando que será executado no bash do servidor é:</a:t>
            </a:r>
          </a:p>
          <a:p>
            <a:pPr lvl="2"/>
            <a:endParaRPr lang="pt-BR" sz="1500" b="1" dirty="0"/>
          </a:p>
          <a:p>
            <a:pPr lvl="2"/>
            <a:r>
              <a:rPr lang="pt-BR" sz="1500" b="1" dirty="0"/>
              <a:t>ping 8.8.8.8</a:t>
            </a:r>
          </a:p>
          <a:p>
            <a:endParaRPr lang="pt-BR" sz="1500" dirty="0"/>
          </a:p>
          <a:p>
            <a:r>
              <a:rPr lang="pt-BR" sz="1500" dirty="0"/>
              <a:t>Resposta: </a:t>
            </a:r>
          </a:p>
          <a:p>
            <a:r>
              <a:rPr lang="pt-BR" sz="1500" dirty="0"/>
              <a:t> </a:t>
            </a:r>
          </a:p>
          <a:p>
            <a:r>
              <a:rPr lang="pt-BR" sz="1500" dirty="0"/>
              <a:t>	</a:t>
            </a:r>
            <a:r>
              <a:rPr lang="pt-BR" sz="1500" b="1" dirty="0"/>
              <a:t>ping  -c1  8.8.8.8</a:t>
            </a:r>
          </a:p>
          <a:p>
            <a:r>
              <a:rPr lang="pt-BR" sz="1500" b="1" dirty="0"/>
              <a:t>	PING 8.8.8.8 (8.8.8.8) 56(84) bytes of data.</a:t>
            </a:r>
          </a:p>
          <a:p>
            <a:r>
              <a:rPr lang="pt-BR" sz="1500" b="1" dirty="0"/>
              <a:t>	64 bytes from 8.8.8.8: icmp_seq=1 ttl=128 time=10.4 ms</a:t>
            </a:r>
          </a:p>
          <a:p>
            <a:r>
              <a:rPr lang="pt-BR" sz="1500" b="1" dirty="0"/>
              <a:t> </a:t>
            </a:r>
          </a:p>
          <a:p>
            <a:r>
              <a:rPr lang="pt-BR" sz="1500" b="1" dirty="0"/>
              <a:t>	--- 8.8.8.8 ping statistics ---</a:t>
            </a:r>
          </a:p>
          <a:p>
            <a:r>
              <a:rPr lang="pt-BR" sz="1500" b="1" dirty="0"/>
              <a:t>	1 packets transmitted, 1 received, 0% packet loss, time 0ms</a:t>
            </a:r>
          </a:p>
          <a:p>
            <a:r>
              <a:rPr lang="pt-BR" sz="1500" b="1" dirty="0"/>
              <a:t>	rtt min/avg/max/mdev = 10.445/10.445/10.445/0.000 ms</a:t>
            </a:r>
            <a:endParaRPr lang="pt-BR" sz="1500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97157" y="799331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6560256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01387" y="886398"/>
            <a:ext cx="9849912" cy="5889175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r>
              <a:rPr lang="pt-BR" sz="1500" dirty="0"/>
              <a:t>Considerando que o atacante envie comandos não autorizado como id, o comando a ser executado seria;</a:t>
            </a:r>
          </a:p>
          <a:p>
            <a:r>
              <a:rPr lang="pt-BR" sz="1500" dirty="0"/>
              <a:t>	</a:t>
            </a:r>
          </a:p>
          <a:p>
            <a:r>
              <a:rPr lang="pt-BR" sz="1500" b="1" dirty="0"/>
              <a:t>	Ping -c1 id</a:t>
            </a:r>
          </a:p>
          <a:p>
            <a:endParaRPr lang="pt-BR" sz="1500" dirty="0"/>
          </a:p>
          <a:p>
            <a:r>
              <a:rPr lang="pt-BR" sz="1500" dirty="0"/>
              <a:t>Resposta:</a:t>
            </a:r>
          </a:p>
          <a:p>
            <a:r>
              <a:rPr lang="pt-BR" sz="1500" b="1" dirty="0"/>
              <a:t>	ping: id: Name or service not known</a:t>
            </a:r>
          </a:p>
          <a:p>
            <a:r>
              <a:rPr lang="pt-BR" sz="1500" dirty="0"/>
              <a:t> </a:t>
            </a:r>
          </a:p>
          <a:p>
            <a:r>
              <a:rPr lang="pt-BR" sz="1500" dirty="0"/>
              <a:t>Porém se o atacante enviar um IP valido e  enviar utilizando um caráter de concatenação como  </a:t>
            </a:r>
            <a:r>
              <a:rPr lang="pt-BR" sz="1500" b="1" dirty="0"/>
              <a:t>||</a:t>
            </a:r>
            <a:r>
              <a:rPr lang="pt-BR" sz="1500" dirty="0"/>
              <a:t> , </a:t>
            </a:r>
            <a:r>
              <a:rPr lang="pt-BR" sz="1500" b="1" dirty="0"/>
              <a:t>&amp;</a:t>
            </a:r>
            <a:r>
              <a:rPr lang="pt-BR" sz="1500" dirty="0"/>
              <a:t>, </a:t>
            </a:r>
            <a:r>
              <a:rPr lang="pt-BR" sz="1500" b="1" dirty="0"/>
              <a:t>&amp;&amp;</a:t>
            </a:r>
            <a:r>
              <a:rPr lang="pt-BR" sz="1500" dirty="0"/>
              <a:t> ou </a:t>
            </a:r>
            <a:r>
              <a:rPr lang="pt-BR" sz="1500" b="1" dirty="0"/>
              <a:t>;</a:t>
            </a:r>
            <a:r>
              <a:rPr lang="pt-BR" sz="1500" dirty="0"/>
              <a:t> </a:t>
            </a:r>
          </a:p>
          <a:p>
            <a:r>
              <a:rPr lang="pt-BR" sz="1500" dirty="0"/>
              <a:t>juntamente com o comando que ele quer executar. </a:t>
            </a:r>
          </a:p>
          <a:p>
            <a:r>
              <a:rPr lang="pt-BR" sz="1500" dirty="0"/>
              <a:t>Considerando o valor da variável é “8.8.8.8;id”</a:t>
            </a:r>
          </a:p>
          <a:p>
            <a:r>
              <a:rPr lang="pt-BR" sz="1500" dirty="0"/>
              <a:t>O comando a ser executado fica da seguinte maneira:</a:t>
            </a:r>
          </a:p>
          <a:p>
            <a:endParaRPr lang="pt-BR" sz="1500" dirty="0"/>
          </a:p>
          <a:p>
            <a:r>
              <a:rPr lang="pt-BR" sz="1500" b="1" dirty="0"/>
              <a:t>	ping -c1 8.8.8.8;id</a:t>
            </a:r>
          </a:p>
          <a:p>
            <a:endParaRPr lang="pt-BR" sz="1500" dirty="0"/>
          </a:p>
          <a:p>
            <a:r>
              <a:rPr lang="pt-BR" sz="1500" dirty="0"/>
              <a:t> Resposta:</a:t>
            </a:r>
          </a:p>
          <a:p>
            <a:endParaRPr lang="pt-BR" sz="1500" dirty="0"/>
          </a:p>
          <a:p>
            <a:r>
              <a:rPr lang="pt-BR" sz="1500" dirty="0"/>
              <a:t>	</a:t>
            </a:r>
            <a:r>
              <a:rPr lang="pt-BR" sz="1500" b="1" dirty="0"/>
              <a:t>PING 8.8.8.8 (8.8.8.8) 56(84) bytes of data.</a:t>
            </a:r>
          </a:p>
          <a:p>
            <a:r>
              <a:rPr lang="pt-BR" sz="1500" b="1" dirty="0"/>
              <a:t>	64 bytes from 8.8.8.8: icmp_seq=1 ttl=128 time=8.58 ms</a:t>
            </a:r>
          </a:p>
          <a:p>
            <a:r>
              <a:rPr lang="pt-BR" sz="1500" b="1" dirty="0"/>
              <a:t> </a:t>
            </a:r>
          </a:p>
          <a:p>
            <a:r>
              <a:rPr lang="pt-BR" sz="1500" b="1" dirty="0"/>
              <a:t>	--- 8.8.8.8 ping statistics ---</a:t>
            </a:r>
          </a:p>
          <a:p>
            <a:r>
              <a:rPr lang="pt-BR" sz="1500" b="1" dirty="0"/>
              <a:t>	1 packets transmitted, 1 received, 0% packet loss, time 0ms</a:t>
            </a:r>
          </a:p>
          <a:p>
            <a:r>
              <a:rPr lang="pt-BR" sz="1500" b="1" dirty="0"/>
              <a:t>	rtt min/avg/max/mdev = 8.587/8.587/8.587/0.000 ms</a:t>
            </a:r>
          </a:p>
          <a:p>
            <a:r>
              <a:rPr lang="pt-BR" sz="1500" b="1" dirty="0"/>
              <a:t>	uid=0(root) gid=0(root) groups=0(root)</a:t>
            </a:r>
          </a:p>
          <a:p>
            <a:r>
              <a:rPr lang="pt-BR" sz="1500" dirty="0"/>
              <a:t> </a:t>
            </a:r>
          </a:p>
          <a:p>
            <a:r>
              <a:rPr lang="pt-BR" sz="1500" dirty="0"/>
              <a:t>Agora temos um SO command injection. Por que o Bash interpretou as strings como um comando único. </a:t>
            </a:r>
          </a:p>
        </p:txBody>
      </p:sp>
    </p:spTree>
    <p:extLst>
      <p:ext uri="{BB962C8B-B14F-4D97-AF65-F5344CB8AC3E}">
        <p14:creationId xmlns:p14="http://schemas.microsoft.com/office/powerpoint/2010/main" val="3395379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elogramo 5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047937" y="946276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LDAP Injection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047937" y="1703874"/>
            <a:ext cx="9345037" cy="1411026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Assim como o SQL Injection o LDAP Injection utiliza querys para retirar ou alterar informações dentro de aplicações que se comunica com uma estrutura de LDAP.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047936" y="3599593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XML Injection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047937" y="4390806"/>
            <a:ext cx="9345037" cy="2272801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ataque XML injection ocorre quando uma aplicação utiliza um XML script para consumir informações enviadas por um usuário. A falta de validação pode possibilitar que um atacante envie scripts maliciosos, afim de realizar consultas ou inserir dados</a:t>
            </a:r>
          </a:p>
        </p:txBody>
      </p:sp>
    </p:spTree>
    <p:extLst>
      <p:ext uri="{BB962C8B-B14F-4D97-AF65-F5344CB8AC3E}">
        <p14:creationId xmlns:p14="http://schemas.microsoft.com/office/powerpoint/2010/main" val="4096581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067815" y="2478495"/>
            <a:ext cx="9252855" cy="3565462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O ataque de Path Traversal, visa manipular variáveis que fazem referência a arquivos ou caminhos utilizando o “../” ou o seu caminho absoluto. Caso a  validação não seja realizada o atacante pode acessar arquivos que estão do lado de fora da raiz da aplicação.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algn="just"/>
            <a:r>
              <a:rPr lang="pt-BR" sz="2800" dirty="0"/>
              <a:t>     Ex.: “../../../../etc/passwd”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067815" y="1162472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Path Traversal</a:t>
            </a:r>
          </a:p>
        </p:txBody>
      </p:sp>
    </p:spTree>
    <p:extLst>
      <p:ext uri="{BB962C8B-B14F-4D97-AF65-F5344CB8AC3E}">
        <p14:creationId xmlns:p14="http://schemas.microsoft.com/office/powerpoint/2010/main" val="3123541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5950" y="1544622"/>
            <a:ext cx="9217024" cy="476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70101" y="819387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Demo WebGoat</a:t>
            </a:r>
          </a:p>
        </p:txBody>
      </p:sp>
    </p:spTree>
    <p:extLst>
      <p:ext uri="{BB962C8B-B14F-4D97-AF65-F5344CB8AC3E}">
        <p14:creationId xmlns:p14="http://schemas.microsoft.com/office/powerpoint/2010/main" val="38334009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38607" y="844375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026867" y="1660891"/>
            <a:ext cx="9366107" cy="4735013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Para mitigar os ataques de injection é altamente recomendado utilizar validação de input, para muitas linguagens existem funções prontas para realizar este trabalho.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É recomendado utilizar a validação em 3 partes. 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Analisar inputs utilizando expressões regulares e outros recursos de comparação de strings;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Recusar strings não autorizadas por meio de whitelist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Utilizar APIs Seguras </a:t>
            </a:r>
          </a:p>
          <a:p>
            <a:pPr marL="914400" lvl="1" indent="-457200" algn="just">
              <a:buFont typeface="Wingdings" pitchFamily="2" charset="2"/>
              <a:buChar char="§"/>
            </a:pPr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Dicas:</a:t>
            </a:r>
            <a:endParaRPr lang="pt-BR" dirty="0"/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Validar o conjunto de caracteres válidos, e não o conjunto de caracteres inválidos diminuindo assim a margem para erros. (whitelist)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Nunca confiar somente em uma validação do lado do cliente, pois é facilmente burlada.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Utilize API ou stored procedures para verificar a presença de caracteres “proibidos”</a:t>
            </a:r>
          </a:p>
          <a:p>
            <a:pPr marL="914400" lvl="1" indent="-457200" algn="just">
              <a:buFont typeface="Wingdings" pitchFamily="2" charset="2"/>
              <a:buChar char="§"/>
            </a:pPr>
            <a:r>
              <a:rPr lang="pt-BR" dirty="0"/>
              <a:t> Realizar os devidos testes e ter a total ciência de que as validações funcionam da forma esperada.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7890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13413" y="615456"/>
            <a:ext cx="1899046" cy="610807"/>
          </a:xfrm>
          <a:prstGeom prst="rect">
            <a:avLst/>
          </a:prstGeom>
          <a:noFill/>
        </p:spPr>
        <p:txBody>
          <a:bodyPr wrap="none" lIns="117221" tIns="58610" rIns="117221" bIns="58610" rtlCol="0">
            <a:spAutoFit/>
          </a:bodyPr>
          <a:lstStyle/>
          <a:p>
            <a:pPr algn="just"/>
            <a:r>
              <a:rPr lang="pt-BR" sz="3200" b="1" dirty="0"/>
              <a:t>Princípios</a:t>
            </a:r>
            <a:endParaRPr lang="pt-BR" sz="31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13413" y="1522470"/>
            <a:ext cx="9515978" cy="3996349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Separação de privilégios - </a:t>
            </a:r>
            <a:r>
              <a:rPr lang="pt-BR" sz="2800" dirty="0"/>
              <a:t>Não permita operações baseadas em uma única condição de privilégio.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Mediação total - </a:t>
            </a:r>
            <a:r>
              <a:rPr lang="pt-BR" sz="2800" dirty="0"/>
              <a:t>Valide todos os acessos e todas as entradas/saídas de informações.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/>
              <a:t>Aceitabilidade psicológica - </a:t>
            </a:r>
            <a:r>
              <a:rPr lang="pt-BR" sz="2800" dirty="0"/>
              <a:t>“Por quê eu estou fazendo isso?”</a:t>
            </a:r>
          </a:p>
          <a:p>
            <a:pPr algn="just"/>
            <a:endParaRPr lang="pt-BR" sz="2800" b="1" dirty="0"/>
          </a:p>
        </p:txBody>
      </p:sp>
      <p:sp>
        <p:nvSpPr>
          <p:cNvPr id="9" name="Paralelogramo 1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2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Life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168384" y="37999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Software Seguro</a:t>
            </a:r>
          </a:p>
        </p:txBody>
      </p:sp>
    </p:spTree>
    <p:extLst>
      <p:ext uri="{BB962C8B-B14F-4D97-AF65-F5344CB8AC3E}">
        <p14:creationId xmlns:p14="http://schemas.microsoft.com/office/powerpoint/2010/main" val="5138304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6883" y="1902963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09</a:t>
            </a:r>
          </a:p>
          <a:p>
            <a:pPr marL="0" indent="0" algn="ctr">
              <a:buNone/>
            </a:pPr>
            <a:r>
              <a:rPr lang="pt-BR" sz="9600" dirty="0"/>
              <a:t>Falha de Autenticação</a:t>
            </a:r>
            <a:endParaRPr lang="pt-BR" sz="14700" dirty="0"/>
          </a:p>
        </p:txBody>
      </p:sp>
    </p:spTree>
    <p:extLst>
      <p:ext uri="{BB962C8B-B14F-4D97-AF65-F5344CB8AC3E}">
        <p14:creationId xmlns:p14="http://schemas.microsoft.com/office/powerpoint/2010/main" val="1902987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07704" y="1138927"/>
            <a:ext cx="7149175" cy="4057905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pPr fontAlgn="base"/>
            <a:r>
              <a:rPr lang="pt-BR" sz="3200" b="1" u="sng" dirty="0"/>
              <a:t>Agenda</a:t>
            </a:r>
          </a:p>
          <a:p>
            <a:pPr fontAlgn="base"/>
            <a:endParaRPr lang="pt-BR" sz="3200" dirty="0"/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O que são falhas de autenticação?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Consequências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Exemplo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Erros comuns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Demo WebGoat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pt-BR" sz="3200" dirty="0"/>
              <a:t>Mitigações</a:t>
            </a:r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30067961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948071" y="2478495"/>
            <a:ext cx="9280782" cy="2703688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São falhas relacionadas a autenticação e gerenciamento de sessão, normalmente são falhas relacionadas a implementação;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Atacantes podem explorar falhas em senhas e tokens de sessão afim de sequestrar sessões e/ou roubar credenciais.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948070" y="1182350"/>
            <a:ext cx="930231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O que são falhas de autenticação?</a:t>
            </a:r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86623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13292562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elogramo 1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030839" y="1030500"/>
            <a:ext cx="9808736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Consequências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12A6682E-41B4-4B09-BA1C-B186E8632B15}"/>
              </a:ext>
            </a:extLst>
          </p:cNvPr>
          <p:cNvSpPr/>
          <p:nvPr/>
        </p:nvSpPr>
        <p:spPr>
          <a:xfrm>
            <a:off x="2305551" y="2525929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8C42C96-287D-4327-8265-526E06C6E2E0}"/>
              </a:ext>
            </a:extLst>
          </p:cNvPr>
          <p:cNvSpPr/>
          <p:nvPr/>
        </p:nvSpPr>
        <p:spPr>
          <a:xfrm>
            <a:off x="8125077" y="2517923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7220FB3-F9F1-47E3-90CF-C80B6462F6A6}"/>
              </a:ext>
            </a:extLst>
          </p:cNvPr>
          <p:cNvSpPr/>
          <p:nvPr/>
        </p:nvSpPr>
        <p:spPr>
          <a:xfrm>
            <a:off x="5215994" y="2517923"/>
            <a:ext cx="2829157" cy="289558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040" tIns="358731" rIns="318040" bIns="35873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b="1" kern="1200" dirty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1387029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3"/>
          <p:cNvGraphicFramePr/>
          <p:nvPr>
            <p:extLst>
              <p:ext uri="{D42A27DB-BD31-4B8C-83A1-F6EECF244321}">
                <p14:modId xmlns:p14="http://schemas.microsoft.com/office/powerpoint/2010/main" val="1713920855"/>
              </p:ext>
            </p:extLst>
          </p:nvPr>
        </p:nvGraphicFramePr>
        <p:xfrm>
          <a:off x="2033588" y="1268760"/>
          <a:ext cx="9422837" cy="510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0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1422398" y="1550737"/>
            <a:ext cx="10657305" cy="4149557"/>
            <a:chOff x="1" y="931909"/>
            <a:chExt cx="11952650" cy="5142512"/>
          </a:xfrm>
        </p:grpSpPr>
        <p:pic>
          <p:nvPicPr>
            <p:cNvPr id="2" name="Picture 4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8500" y="1614400"/>
              <a:ext cx="2688167" cy="32804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" name="Freeform 13"/>
            <p:cNvSpPr>
              <a:spLocks/>
            </p:cNvSpPr>
            <p:nvPr/>
          </p:nvSpPr>
          <p:spPr bwMode="auto">
            <a:xfrm>
              <a:off x="4673602" y="1553772"/>
              <a:ext cx="4677833" cy="441530"/>
            </a:xfrm>
            <a:custGeom>
              <a:avLst/>
              <a:gdLst>
                <a:gd name="T0" fmla="*/ 0 w 2210"/>
                <a:gd name="T1" fmla="*/ 2147483647 h 131"/>
                <a:gd name="T2" fmla="*/ 2147483647 w 2210"/>
                <a:gd name="T3" fmla="*/ 2147483647 h 131"/>
                <a:gd name="T4" fmla="*/ 2147483647 w 2210"/>
                <a:gd name="T5" fmla="*/ 2147483647 h 131"/>
                <a:gd name="T6" fmla="*/ 0 60000 65536"/>
                <a:gd name="T7" fmla="*/ 0 60000 65536"/>
                <a:gd name="T8" fmla="*/ 0 60000 65536"/>
                <a:gd name="T9" fmla="*/ 0 w 2210"/>
                <a:gd name="T10" fmla="*/ 0 h 131"/>
                <a:gd name="T11" fmla="*/ 2210 w 2210"/>
                <a:gd name="T12" fmla="*/ 131 h 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10" h="131">
                  <a:moveTo>
                    <a:pt x="0" y="131"/>
                  </a:moveTo>
                  <a:cubicBezTo>
                    <a:pt x="174" y="110"/>
                    <a:pt x="678" y="6"/>
                    <a:pt x="1046" y="3"/>
                  </a:cubicBezTo>
                  <a:cubicBezTo>
                    <a:pt x="1414" y="0"/>
                    <a:pt x="1968" y="91"/>
                    <a:pt x="2210" y="11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117221" tIns="58610" rIns="117221" bIns="58610">
              <a:spAutoFit/>
            </a:bodyPr>
            <a:lstStyle/>
            <a:p>
              <a:endParaRPr lang="en-US" sz="2100" b="1" dirty="0"/>
            </a:p>
          </p:txBody>
        </p:sp>
        <p:pic>
          <p:nvPicPr>
            <p:cNvPr id="4" name="Picture 14" descr="TN_hacker"/>
            <p:cNvPicPr>
              <a:picLocks noChangeAspect="1" noChangeArrowheads="1"/>
            </p:cNvPicPr>
            <p:nvPr/>
          </p:nvPicPr>
          <p:blipFill>
            <a:blip r:embed="rId4" cstate="print">
              <a:lum bright="24000" contrast="42000"/>
            </a:blip>
            <a:srcRect/>
            <a:stretch>
              <a:fillRect/>
            </a:stretch>
          </p:blipFill>
          <p:spPr bwMode="auto">
            <a:xfrm>
              <a:off x="10494267" y="4552325"/>
              <a:ext cx="1458384" cy="1522096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</p:pic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9435603" y="1355170"/>
              <a:ext cx="1940984" cy="1695450"/>
              <a:chOff x="4336" y="1870"/>
              <a:chExt cx="917" cy="890"/>
            </a:xfrm>
          </p:grpSpPr>
          <p:sp>
            <p:nvSpPr>
              <p:cNvPr id="6" name="Rectangle 16"/>
              <p:cNvSpPr>
                <a:spLocks noChangeArrowheads="1"/>
              </p:cNvSpPr>
              <p:nvPr/>
            </p:nvSpPr>
            <p:spPr bwMode="ltGray">
              <a:xfrm>
                <a:off x="4336" y="2616"/>
                <a:ext cx="917" cy="144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>
                  <a:rot lat="420000" lon="0" rev="0"/>
                </a:camera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300" b="1" dirty="0">
                    <a:solidFill>
                      <a:schemeClr val="bg1"/>
                    </a:solidFill>
                  </a:rPr>
                  <a:t>Custom Code</a:t>
                </a:r>
              </a:p>
            </p:txBody>
          </p:sp>
          <p:sp>
            <p:nvSpPr>
              <p:cNvPr id="7" name="Rectangle 17"/>
              <p:cNvSpPr>
                <a:spLocks noChangeArrowheads="1"/>
              </p:cNvSpPr>
              <p:nvPr/>
            </p:nvSpPr>
            <p:spPr bwMode="ltGray">
              <a:xfrm rot="-5400000">
                <a:off x="4023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Accounts</a:t>
                </a:r>
              </a:p>
            </p:txBody>
          </p:sp>
          <p:sp>
            <p:nvSpPr>
              <p:cNvPr id="8" name="Rectangle 18"/>
              <p:cNvSpPr>
                <a:spLocks noChangeArrowheads="1"/>
              </p:cNvSpPr>
              <p:nvPr/>
            </p:nvSpPr>
            <p:spPr bwMode="ltGray">
              <a:xfrm rot="-5400000">
                <a:off x="4139" y="2193"/>
                <a:ext cx="726" cy="79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Finance</a:t>
                </a:r>
              </a:p>
            </p:txBody>
          </p:sp>
          <p:sp>
            <p:nvSpPr>
              <p:cNvPr id="9" name="Rectangle 19"/>
              <p:cNvSpPr>
                <a:spLocks noChangeArrowheads="1"/>
              </p:cNvSpPr>
              <p:nvPr/>
            </p:nvSpPr>
            <p:spPr bwMode="ltGray">
              <a:xfrm rot="-5400000">
                <a:off x="4262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Administration</a:t>
                </a:r>
              </a:p>
            </p:txBody>
          </p:sp>
          <p:sp>
            <p:nvSpPr>
              <p:cNvPr id="10" name="Rectangle 20"/>
              <p:cNvSpPr>
                <a:spLocks noChangeArrowheads="1"/>
              </p:cNvSpPr>
              <p:nvPr/>
            </p:nvSpPr>
            <p:spPr bwMode="ltGray">
              <a:xfrm rot="-5400000">
                <a:off x="4375" y="2193"/>
                <a:ext cx="726" cy="79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Transactions</a:t>
                </a:r>
              </a:p>
            </p:txBody>
          </p:sp>
          <p:sp>
            <p:nvSpPr>
              <p:cNvPr id="11" name="Rectangle 21"/>
              <p:cNvSpPr>
                <a:spLocks noChangeArrowheads="1"/>
              </p:cNvSpPr>
              <p:nvPr/>
            </p:nvSpPr>
            <p:spPr bwMode="ltGray">
              <a:xfrm rot="-5400000">
                <a:off x="4498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Communication</a:t>
                </a:r>
              </a:p>
            </p:txBody>
          </p:sp>
          <p:sp>
            <p:nvSpPr>
              <p:cNvPr id="12" name="Rectangle 22"/>
              <p:cNvSpPr>
                <a:spLocks noChangeArrowheads="1"/>
              </p:cNvSpPr>
              <p:nvPr/>
            </p:nvSpPr>
            <p:spPr bwMode="ltGray">
              <a:xfrm rot="-5400000">
                <a:off x="4609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Knowledge Mgmt</a:t>
                </a:r>
              </a:p>
            </p:txBody>
          </p:sp>
          <p:sp>
            <p:nvSpPr>
              <p:cNvPr id="13" name="Rectangle 23"/>
              <p:cNvSpPr>
                <a:spLocks noChangeArrowheads="1"/>
              </p:cNvSpPr>
              <p:nvPr/>
            </p:nvSpPr>
            <p:spPr bwMode="ltGray">
              <a:xfrm rot="-5400000">
                <a:off x="4725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E-Commerce</a:t>
                </a: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ltGray">
              <a:xfrm rot="-5400000">
                <a:off x="4842" y="2194"/>
                <a:ext cx="726" cy="78"/>
              </a:xfrm>
              <a:prstGeom prst="rect">
                <a:avLst/>
              </a:prstGeom>
              <a:solidFill>
                <a:srgbClr val="008000"/>
              </a:solidFill>
              <a:ln w="9525">
                <a:miter lim="800000"/>
                <a:headEnd/>
                <a:tailEnd/>
              </a:ln>
              <a:scene3d>
                <a:camera prst="legacyPerspectiveTopRight"/>
                <a:lightRig rig="legacyFlat3" dir="b"/>
              </a:scene3d>
              <a:sp3d extrusionH="1801800" prstMaterial="legacyPlastic">
                <a:bevelT w="13500" h="13500" prst="angle"/>
                <a:bevelB w="13500" h="13500" prst="angle"/>
                <a:extrusionClr>
                  <a:srgbClr val="008000"/>
                </a:extrusionClr>
              </a:sp3d>
            </p:spPr>
            <p:txBody>
              <a:bodyPr anchor="ctr">
                <a:flatTx/>
              </a:bodyPr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</a:rPr>
                  <a:t>Bus. Functions</a:t>
                </a:r>
              </a:p>
            </p:txBody>
          </p:sp>
        </p:grpSp>
        <p:pic>
          <p:nvPicPr>
            <p:cNvPr id="15" name="Picture 25" descr="businesswoma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2" y="2527013"/>
              <a:ext cx="1401233" cy="1506856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</p:pic>
        <p:sp>
          <p:nvSpPr>
            <p:cNvPr id="16" name="Oval 26"/>
            <p:cNvSpPr>
              <a:spLocks noChangeArrowheads="1"/>
            </p:cNvSpPr>
            <p:nvPr/>
          </p:nvSpPr>
          <p:spPr bwMode="auto">
            <a:xfrm>
              <a:off x="4711333" y="931909"/>
              <a:ext cx="628651" cy="620875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17221" tIns="58610" rIns="117221" bIns="58610" anchor="ctr">
              <a:spAutoFit/>
            </a:bodyPr>
            <a:lstStyle/>
            <a:p>
              <a:r>
                <a:rPr lang="en-US" sz="2100" b="1" dirty="0"/>
                <a:t>1</a:t>
              </a: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gray">
            <a:xfrm>
              <a:off x="5231906" y="1009531"/>
              <a:ext cx="410881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sz="2100" b="1" dirty="0"/>
                <a:t>Usuário envia as credenciais</a:t>
              </a:r>
            </a:p>
          </p:txBody>
        </p:sp>
        <p:sp>
          <p:nvSpPr>
            <p:cNvPr id="18" name="Oval 28"/>
            <p:cNvSpPr>
              <a:spLocks noChangeArrowheads="1"/>
            </p:cNvSpPr>
            <p:nvPr/>
          </p:nvSpPr>
          <p:spPr bwMode="auto">
            <a:xfrm>
              <a:off x="8773709" y="2055234"/>
              <a:ext cx="628649" cy="620875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17221" tIns="58610" rIns="117221" bIns="58610" anchor="ctr">
              <a:spAutoFit/>
            </a:bodyPr>
            <a:lstStyle/>
            <a:p>
              <a:r>
                <a:rPr lang="en-US" sz="2100" b="1" dirty="0"/>
                <a:t>2</a:t>
              </a:r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gray">
            <a:xfrm>
              <a:off x="4711335" y="2505266"/>
              <a:ext cx="422946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b="1" dirty="0"/>
                <a:t>Site reescreve a URL (ou seja, coloca a sessão em URL)</a:t>
              </a: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4655841" y="3195554"/>
              <a:ext cx="4773083" cy="441530"/>
            </a:xfrm>
            <a:custGeom>
              <a:avLst/>
              <a:gdLst>
                <a:gd name="T0" fmla="*/ 2147483647 w 2255"/>
                <a:gd name="T1" fmla="*/ 0 h 230"/>
                <a:gd name="T2" fmla="*/ 2147483647 w 2255"/>
                <a:gd name="T3" fmla="*/ 2147483647 h 230"/>
                <a:gd name="T4" fmla="*/ 0 w 2255"/>
                <a:gd name="T5" fmla="*/ 2147483647 h 230"/>
                <a:gd name="T6" fmla="*/ 0 60000 65536"/>
                <a:gd name="T7" fmla="*/ 0 60000 65536"/>
                <a:gd name="T8" fmla="*/ 0 60000 65536"/>
                <a:gd name="T9" fmla="*/ 0 w 2255"/>
                <a:gd name="T10" fmla="*/ 0 h 230"/>
                <a:gd name="T11" fmla="*/ 2255 w 2255"/>
                <a:gd name="T12" fmla="*/ 230 h 2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5" h="230">
                  <a:moveTo>
                    <a:pt x="2255" y="0"/>
                  </a:moveTo>
                  <a:cubicBezTo>
                    <a:pt x="2083" y="38"/>
                    <a:pt x="1598" y="224"/>
                    <a:pt x="1222" y="227"/>
                  </a:cubicBezTo>
                  <a:cubicBezTo>
                    <a:pt x="846" y="230"/>
                    <a:pt x="255" y="62"/>
                    <a:pt x="0" y="19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117221" tIns="58610" rIns="117221" bIns="58610">
              <a:spAutoFit/>
            </a:bodyPr>
            <a:lstStyle/>
            <a:p>
              <a:endParaRPr lang="en-US" sz="2100" b="1" dirty="0"/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4978401" y="4388293"/>
              <a:ext cx="628651" cy="620875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17221" tIns="58610" rIns="117221" bIns="58610" anchor="ctr">
              <a:spAutoFit/>
            </a:bodyPr>
            <a:lstStyle/>
            <a:p>
              <a:r>
                <a:rPr lang="en-US" sz="2100" b="1" dirty="0"/>
                <a:t>3</a:t>
              </a:r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gray">
            <a:xfrm>
              <a:off x="5689600" y="4440763"/>
              <a:ext cx="589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b="1" dirty="0"/>
                <a:t>Usuário tem conexão interceptada </a:t>
              </a:r>
              <a:br>
                <a:rPr lang="en-US" b="1" dirty="0"/>
              </a:br>
              <a:r>
                <a:rPr lang="en-US" b="1" dirty="0"/>
                <a:t>pelo atacante.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gray">
            <a:xfrm>
              <a:off x="914400" y="2046446"/>
              <a:ext cx="65024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sz="2100" b="1" dirty="0"/>
                <a:t>www.boi.com?JSESSIONID=9FA1DB9EA...</a:t>
              </a:r>
            </a:p>
          </p:txBody>
        </p:sp>
        <p:sp>
          <p:nvSpPr>
            <p:cNvPr id="24" name="Oval 34"/>
            <p:cNvSpPr>
              <a:spLocks noChangeArrowheads="1"/>
            </p:cNvSpPr>
            <p:nvPr/>
          </p:nvSpPr>
          <p:spPr bwMode="auto">
            <a:xfrm>
              <a:off x="9787829" y="5079570"/>
              <a:ext cx="628651" cy="620875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17221" tIns="58610" rIns="117221" bIns="58610" anchor="ctr">
              <a:spAutoFit/>
            </a:bodyPr>
            <a:lstStyle/>
            <a:p>
              <a:r>
                <a:rPr lang="en-US" sz="2100" b="1" dirty="0"/>
                <a:t>4</a:t>
              </a:r>
            </a:p>
          </p:txBody>
        </p:sp>
        <p:sp>
          <p:nvSpPr>
            <p:cNvPr id="25" name="Rectangle 35"/>
            <p:cNvSpPr>
              <a:spLocks noChangeArrowheads="1"/>
            </p:cNvSpPr>
            <p:nvPr/>
          </p:nvSpPr>
          <p:spPr bwMode="gray">
            <a:xfrm>
              <a:off x="3246213" y="5429144"/>
              <a:ext cx="64907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 algn="r"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sz="2100" b="1" dirty="0"/>
                <a:t>O atacante captura o JSESSIONID do usuário</a:t>
              </a:r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4655841" y="4033867"/>
              <a:ext cx="6877051" cy="441530"/>
            </a:xfrm>
            <a:custGeom>
              <a:avLst/>
              <a:gdLst>
                <a:gd name="T0" fmla="*/ 0 w 3249"/>
                <a:gd name="T1" fmla="*/ 2147483647 h 715"/>
                <a:gd name="T2" fmla="*/ 2147483647 w 3249"/>
                <a:gd name="T3" fmla="*/ 2147483647 h 715"/>
                <a:gd name="T4" fmla="*/ 2147483647 w 3249"/>
                <a:gd name="T5" fmla="*/ 2147483647 h 715"/>
                <a:gd name="T6" fmla="*/ 2147483647 w 3249"/>
                <a:gd name="T7" fmla="*/ 2147483647 h 7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9"/>
                <a:gd name="T13" fmla="*/ 0 h 715"/>
                <a:gd name="T14" fmla="*/ 3249 w 3249"/>
                <a:gd name="T15" fmla="*/ 715 h 7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9" h="715">
                  <a:moveTo>
                    <a:pt x="0" y="141"/>
                  </a:moveTo>
                  <a:cubicBezTo>
                    <a:pt x="135" y="118"/>
                    <a:pt x="338" y="0"/>
                    <a:pt x="813" y="4"/>
                  </a:cubicBezTo>
                  <a:cubicBezTo>
                    <a:pt x="1288" y="8"/>
                    <a:pt x="2457" y="46"/>
                    <a:pt x="2853" y="165"/>
                  </a:cubicBezTo>
                  <a:cubicBezTo>
                    <a:pt x="3249" y="284"/>
                    <a:pt x="3120" y="601"/>
                    <a:pt x="3190" y="715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117221" tIns="58610" rIns="117221" bIns="58610">
              <a:spAutoFit/>
            </a:bodyPr>
            <a:lstStyle/>
            <a:p>
              <a:endParaRPr lang="en-US" sz="2100" b="1" dirty="0"/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gray">
            <a:xfrm>
              <a:off x="47328" y="5070782"/>
              <a:ext cx="3167236" cy="822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18035" tIns="59018" rIns="118035" bIns="59018"/>
            <a:lstStyle/>
            <a:p>
              <a:pPr>
                <a:spcBef>
                  <a:spcPct val="20000"/>
                </a:spcBef>
                <a:buFont typeface="Webdings" pitchFamily="18" charset="2"/>
                <a:buNone/>
              </a:pPr>
              <a:r>
                <a:rPr lang="en-US" b="1" dirty="0"/>
                <a:t>Atacante utiliza a JSESSIONID e se apossa da conta do usuário</a:t>
              </a: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 rot="10800000">
              <a:off x="3149601" y="5571607"/>
              <a:ext cx="7385051" cy="441530"/>
            </a:xfrm>
            <a:custGeom>
              <a:avLst/>
              <a:gdLst>
                <a:gd name="T0" fmla="*/ 0 w 3249"/>
                <a:gd name="T1" fmla="*/ 2147483647 h 715"/>
                <a:gd name="T2" fmla="*/ 2147483647 w 3249"/>
                <a:gd name="T3" fmla="*/ 2147483647 h 715"/>
                <a:gd name="T4" fmla="*/ 2147483647 w 3249"/>
                <a:gd name="T5" fmla="*/ 2147483647 h 715"/>
                <a:gd name="T6" fmla="*/ 2147483647 w 3249"/>
                <a:gd name="T7" fmla="*/ 2147483647 h 7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9"/>
                <a:gd name="T13" fmla="*/ 0 h 715"/>
                <a:gd name="T14" fmla="*/ 3249 w 3249"/>
                <a:gd name="T15" fmla="*/ 715 h 7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9" h="715">
                  <a:moveTo>
                    <a:pt x="0" y="141"/>
                  </a:moveTo>
                  <a:cubicBezTo>
                    <a:pt x="135" y="118"/>
                    <a:pt x="338" y="0"/>
                    <a:pt x="813" y="4"/>
                  </a:cubicBezTo>
                  <a:cubicBezTo>
                    <a:pt x="1288" y="8"/>
                    <a:pt x="2457" y="46"/>
                    <a:pt x="2853" y="165"/>
                  </a:cubicBezTo>
                  <a:cubicBezTo>
                    <a:pt x="3249" y="284"/>
                    <a:pt x="3120" y="601"/>
                    <a:pt x="3190" y="715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117221" tIns="58610" rIns="117221" bIns="58610">
              <a:spAutoFit/>
            </a:bodyPr>
            <a:lstStyle/>
            <a:p>
              <a:endParaRPr lang="en-US" sz="2100" b="1" dirty="0"/>
            </a:p>
          </p:txBody>
        </p:sp>
        <p:sp>
          <p:nvSpPr>
            <p:cNvPr id="29" name="Oval 37"/>
            <p:cNvSpPr>
              <a:spLocks noChangeArrowheads="1"/>
            </p:cNvSpPr>
            <p:nvPr/>
          </p:nvSpPr>
          <p:spPr bwMode="auto">
            <a:xfrm>
              <a:off x="1" y="4527531"/>
              <a:ext cx="628651" cy="620875"/>
            </a:xfrm>
            <a:prstGeom prst="ellipse">
              <a:avLst/>
            </a:prstGeom>
            <a:solidFill>
              <a:srgbClr val="66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17221" tIns="58610" rIns="117221" bIns="58610" anchor="ctr">
              <a:spAutoFit/>
            </a:bodyPr>
            <a:lstStyle/>
            <a:p>
              <a:r>
                <a:rPr lang="en-US" sz="2100" b="1" dirty="0"/>
                <a:t>5</a:t>
              </a:r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1441650" y="1182350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396119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1480" y="1417152"/>
            <a:ext cx="9410700" cy="454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1957137" y="6239680"/>
            <a:ext cx="9341852" cy="318419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algn="ctr"/>
            <a:r>
              <a:rPr lang="pt-BR" sz="1300" dirty="0">
                <a:hlinkClick r:id="rId4"/>
              </a:rPr>
              <a:t>https://www.owasp.org/index.php/Category:OWASP_WebGoat_Project</a:t>
            </a:r>
            <a:endParaRPr lang="pt-BR" sz="1300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26711" y="771964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Demo WebGoat</a:t>
            </a:r>
          </a:p>
        </p:txBody>
      </p:sp>
    </p:spTree>
    <p:extLst>
      <p:ext uri="{BB962C8B-B14F-4D97-AF65-F5344CB8AC3E}">
        <p14:creationId xmlns:p14="http://schemas.microsoft.com/office/powerpoint/2010/main" val="3285947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968424" y="1223153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97157" y="2130940"/>
            <a:ext cx="9759290" cy="3503907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/>
            <a:r>
              <a:rPr lang="pt-BR" sz="2000" dirty="0"/>
              <a:t>Verifique sua arquitetura:</a:t>
            </a:r>
          </a:p>
          <a:p>
            <a:pPr marL="457200" indent="-457200" algn="just"/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Autenticação deve ser simples, centralizada e padronizada;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Utilize o ID de sessão padrão do seu container;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Credenciais e IDs de sessão devem ser protegidos por SSL/TLS sempre;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Para operações sensíveis sempre valide a autenticação;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Utilize duplo fator de autenticação;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Não salve informações sensíveis em logs;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Use senha de alta complexidade;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Salve no banco de dados apenas o Hash das senhas;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Utilize sistemas contra </a:t>
            </a:r>
            <a:r>
              <a:rPr lang="pt-BR" sz="2000" dirty="0" err="1"/>
              <a:t>brute</a:t>
            </a:r>
            <a:r>
              <a:rPr lang="pt-BR" sz="2000" dirty="0"/>
              <a:t>-force.</a:t>
            </a:r>
          </a:p>
        </p:txBody>
      </p:sp>
    </p:spTree>
    <p:extLst>
      <p:ext uri="{BB962C8B-B14F-4D97-AF65-F5344CB8AC3E}">
        <p14:creationId xmlns:p14="http://schemas.microsoft.com/office/powerpoint/2010/main" val="2941511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elogramo 2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261775" y="379997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Falha de Autenticação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908790" y="1110177"/>
            <a:ext cx="5295659" cy="610807"/>
          </a:xfrm>
          <a:prstGeom prst="rect">
            <a:avLst/>
          </a:prstGeom>
          <a:noFill/>
        </p:spPr>
        <p:txBody>
          <a:bodyPr wrap="square" lIns="117221" tIns="58610" rIns="117221" bIns="58610" rtlCol="0">
            <a:spAutoFit/>
          </a:bodyPr>
          <a:lstStyle/>
          <a:p>
            <a:r>
              <a:rPr lang="pt-BR" sz="3200" b="1" dirty="0"/>
              <a:t>Mitigações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2047461" y="2011670"/>
            <a:ext cx="9024730" cy="4119460"/>
          </a:xfrm>
          <a:prstGeom prst="rect">
            <a:avLst/>
          </a:prstGeom>
        </p:spPr>
        <p:txBody>
          <a:bodyPr wrap="square" lIns="117221" tIns="58610" rIns="117221" bIns="58610">
            <a:spAutoFit/>
          </a:bodyPr>
          <a:lstStyle/>
          <a:p>
            <a:pPr marL="457200" indent="-457200" algn="just"/>
            <a:r>
              <a:rPr lang="pt-BR" sz="2000" dirty="0"/>
              <a:t>Verifique sua implementação:</a:t>
            </a:r>
          </a:p>
          <a:p>
            <a:pPr marL="457200" indent="-457200" algn="just"/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Verifique o seu certificado SSL/TLS;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Examine todas as funções relacionadas à autenticação;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Verifique se o logoff realmente elimina a sessão;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Use um Tamper para testar sua implementação;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Verifique se senhas de baixa complexidade são aceitas;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Verifique se dados sensíveis como senhas ou tokens estão em plaintext no banco de dados no código fonte;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Verifique mensagens de erros durante o login.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algn="just"/>
            <a:r>
              <a:rPr lang="pt-BR" sz="2000" dirty="0"/>
              <a:t>Referência: </a:t>
            </a:r>
            <a:r>
              <a:rPr lang="pt-BR" sz="2000" dirty="0">
                <a:hlinkClick r:id="rId3"/>
              </a:rPr>
              <a:t>http://www.owasp.org/index.php/Authentication_Cheat_Sheet</a:t>
            </a:r>
            <a:endParaRPr lang="pt-BR" sz="2000" dirty="0"/>
          </a:p>
          <a:p>
            <a:pPr marL="457200" indent="-457200" algn="just"/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5168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5C9CD335-11BB-46EA-86AA-8A07B8148B0D}"/>
              </a:ext>
            </a:extLst>
          </p:cNvPr>
          <p:cNvSpPr/>
          <p:nvPr/>
        </p:nvSpPr>
        <p:spPr>
          <a:xfrm>
            <a:off x="8952404" y="462096"/>
            <a:ext cx="2934514" cy="238125"/>
          </a:xfrm>
          <a:prstGeom prst="parallelogram">
            <a:avLst>
              <a:gd name="adj" fmla="val 46075"/>
            </a:avLst>
          </a:prstGeom>
          <a:solidFill>
            <a:srgbClr val="00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F7B967FD-00A6-4E6C-A1C0-1F511616B1C5}"/>
              </a:ext>
            </a:extLst>
          </p:cNvPr>
          <p:cNvSpPr/>
          <p:nvPr/>
        </p:nvSpPr>
        <p:spPr>
          <a:xfrm>
            <a:off x="8882737" y="462096"/>
            <a:ext cx="2948130" cy="238125"/>
          </a:xfrm>
          <a:prstGeom prst="parallelogram">
            <a:avLst>
              <a:gd name="adj" fmla="val 48368"/>
            </a:avLst>
          </a:prstGeom>
          <a:solidFill>
            <a:srgbClr val="005E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3A7C716-1975-4646-8381-AAB71654F7E2}"/>
              </a:ext>
            </a:extLst>
          </p:cNvPr>
          <p:cNvSpPr/>
          <p:nvPr/>
        </p:nvSpPr>
        <p:spPr>
          <a:xfrm>
            <a:off x="11392974" y="424733"/>
            <a:ext cx="446601" cy="312849"/>
          </a:xfrm>
          <a:prstGeom prst="parallelogram">
            <a:avLst>
              <a:gd name="adj" fmla="val 50052"/>
            </a:avLst>
          </a:prstGeom>
          <a:gradFill flip="none" rotWithShape="1">
            <a:gsLst>
              <a:gs pos="22000">
                <a:schemeClr val="bg1"/>
              </a:gs>
              <a:gs pos="91000">
                <a:schemeClr val="bg1">
                  <a:alpha val="47000"/>
                </a:schemeClr>
              </a:gs>
            </a:gsLst>
            <a:lin ang="21594000" scaled="0"/>
            <a:tileRect/>
          </a:gradFill>
          <a:ln w="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8FA03F-320D-400B-A130-7CC4F7C22633}"/>
              </a:ext>
            </a:extLst>
          </p:cNvPr>
          <p:cNvSpPr txBox="1"/>
          <p:nvPr/>
        </p:nvSpPr>
        <p:spPr>
          <a:xfrm>
            <a:off x="9300003" y="386623"/>
            <a:ext cx="196707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Cross-Site Scripting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4C779C-E962-4710-9CDA-E8CD5CF83DEC}"/>
              </a:ext>
            </a:extLst>
          </p:cNvPr>
          <p:cNvSpPr txBox="1"/>
          <p:nvPr/>
        </p:nvSpPr>
        <p:spPr>
          <a:xfrm>
            <a:off x="8952404" y="64394"/>
            <a:ext cx="299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Software Development Life Cycle</a:t>
            </a:r>
            <a:endParaRPr lang="pt-BR" sz="1600" dirty="0">
              <a:solidFill>
                <a:srgbClr val="005E7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976883" y="1902963"/>
            <a:ext cx="9424764" cy="3972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100" dirty="0"/>
              <a:t>Módulo</a:t>
            </a:r>
            <a:r>
              <a:rPr lang="en-US" sz="4100" dirty="0"/>
              <a:t> 10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100" dirty="0"/>
          </a:p>
          <a:p>
            <a:pPr marL="0" indent="0" algn="ctr">
              <a:buNone/>
            </a:pPr>
            <a:r>
              <a:rPr lang="pt-BR" sz="12000" dirty="0"/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38801671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8&quot; unique_id=&quot;67394&quot;&gt;&lt;/object&gt;&lt;object type=&quot;2&quot; unique_id=&quot;67395&quot;&gt;&lt;object type=&quot;3&quot; unique_id=&quot;67418&quot;&gt;&lt;property id=&quot;20148&quot; value=&quot;5&quot;/&gt;&lt;property id=&quot;20300&quot; value=&quot;Slide 1&quot;/&gt;&lt;property id=&quot;20307&quot; value=&quot;257&quot;/&gt;&lt;/object&gt;&lt;object type=&quot;3&quot; unique_id=&quot;67778&quot;&gt;&lt;property id=&quot;20148&quot; value=&quot;5&quot;/&gt;&lt;property id=&quot;20300&quot; value=&quot;Slide 2&quot;/&gt;&lt;property id=&quot;20307&quot; value=&quot;258&quot;/&gt;&lt;/object&gt;&lt;object type=&quot;3&quot; unique_id=&quot;67795&quot;&gt;&lt;property id=&quot;20148&quot; value=&quot;5&quot;/&gt;&lt;property id=&quot;20300&quot; value=&quot;Slide 3&quot;/&gt;&lt;property id=&quot;20307&quot; value=&quot;259&quot;/&gt;&lt;/object&gt;&lt;object type=&quot;3&quot; unique_id=&quot;67868&quot;&gt;&lt;property id=&quot;20148&quot; value=&quot;5&quot;/&gt;&lt;property id=&quot;20300&quot; value=&quot;Slide 4&quot;/&gt;&lt;property id=&quot;20307&quot; value=&quot;262&quot;/&gt;&lt;/object&gt;&lt;object type=&quot;3&quot; unique_id=&quot;67949&quot;&gt;&lt;property id=&quot;20148&quot; value=&quot;5&quot;/&gt;&lt;property id=&quot;20300&quot; value=&quot;Slide 5&quot;/&gt;&lt;property id=&quot;20307&quot; value=&quot;264&quot;/&gt;&lt;/object&gt;&lt;object type=&quot;3&quot; unique_id=&quot;67950&quot;&gt;&lt;property id=&quot;20148&quot; value=&quot;5&quot;/&gt;&lt;property id=&quot;20300&quot; value=&quot;Slide 6&quot;/&gt;&lt;property id=&quot;20307&quot; value=&quot;263&quot;/&gt;&lt;/object&gt;&lt;object type=&quot;3&quot; unique_id=&quot;68107&quot;&gt;&lt;property id=&quot;20148&quot; value=&quot;5&quot;/&gt;&lt;property id=&quot;20300&quot; value=&quot;Slide 10&quot;/&gt;&lt;property id=&quot;20307&quot; value=&quot;268&quot;/&gt;&lt;/object&gt;&lt;object type=&quot;3&quot; unique_id=&quot;68111&quot;&gt;&lt;property id=&quot;20148&quot; value=&quot;5&quot;/&gt;&lt;property id=&quot;20300&quot; value=&quot;Slide 14&quot;/&gt;&lt;property id=&quot;20307&quot; value=&quot;278&quot;/&gt;&lt;/object&gt;&lt;object type=&quot;3&quot; unique_id=&quot;68112&quot;&gt;&lt;property id=&quot;20148&quot; value=&quot;5&quot;/&gt;&lt;property id=&quot;20300&quot; value=&quot;Slide 15&quot;/&gt;&lt;property id=&quot;20307&quot; value=&quot;279&quot;/&gt;&lt;/object&gt;&lt;object type=&quot;3&quot; unique_id=&quot;68113&quot;&gt;&lt;property id=&quot;20148&quot; value=&quot;5&quot;/&gt;&lt;property id=&quot;20300&quot; value=&quot;Slide 16&quot;/&gt;&lt;property id=&quot;20307&quot; value=&quot;282&quot;/&gt;&lt;/object&gt;&lt;object type=&quot;3&quot; unique_id=&quot;68114&quot;&gt;&lt;property id=&quot;20148&quot; value=&quot;5&quot;/&gt;&lt;property id=&quot;20300&quot; value=&quot;Slide 17&quot;/&gt;&lt;property id=&quot;20307&quot; value=&quot;283&quot;/&gt;&lt;/object&gt;&lt;object type=&quot;3&quot; unique_id=&quot;68115&quot;&gt;&lt;property id=&quot;20148&quot; value=&quot;5&quot;/&gt;&lt;property id=&quot;20300&quot; value=&quot;Slide 18&quot;/&gt;&lt;property id=&quot;20307&quot; value=&quot;284&quot;/&gt;&lt;/object&gt;&lt;object type=&quot;3&quot; unique_id=&quot;68266&quot;&gt;&lt;property id=&quot;20148&quot; value=&quot;5&quot;/&gt;&lt;property id=&quot;20300&quot; value=&quot;Slide 19&quot;/&gt;&lt;property id=&quot;20307&quot; value=&quot;285&quot;/&gt;&lt;/object&gt;&lt;object type=&quot;3&quot; unique_id=&quot;68561&quot;&gt;&lt;property id=&quot;20148&quot; value=&quot;5&quot;/&gt;&lt;property id=&quot;20300&quot; value=&quot;Slide 7&quot;/&gt;&lt;property id=&quot;20307&quot; value=&quot;286&quot;/&gt;&lt;/object&gt;&lt;object type=&quot;3&quot; unique_id=&quot;68628&quot;&gt;&lt;property id=&quot;20148&quot; value=&quot;5&quot;/&gt;&lt;property id=&quot;20300&quot; value=&quot;Slide 8&quot;/&gt;&lt;property id=&quot;20307&quot; value=&quot;287&quot;/&gt;&lt;/object&gt;&lt;object type=&quot;3&quot; unique_id=&quot;68740&quot;&gt;&lt;property id=&quot;20148&quot; value=&quot;5&quot;/&gt;&lt;property id=&quot;20300&quot; value=&quot;Slide 9&quot;/&gt;&lt;property id=&quot;20307&quot; value=&quot;288&quot;/&gt;&lt;/object&gt;&lt;object type=&quot;3&quot; unique_id=&quot;68874&quot;&gt;&lt;property id=&quot;20148&quot; value=&quot;5&quot;/&gt;&lt;property id=&quot;20300&quot; value=&quot;Slide 11&quot;/&gt;&lt;property id=&quot;20307&quot; value=&quot;289&quot;/&gt;&lt;/object&gt;&lt;object type=&quot;3&quot; unique_id=&quot;68875&quot;&gt;&lt;property id=&quot;20148&quot; value=&quot;5&quot;/&gt;&lt;property id=&quot;20300&quot; value=&quot;Slide 12&quot;/&gt;&lt;property id=&quot;20307&quot; value=&quot;290&quot;/&gt;&lt;/object&gt;&lt;object type=&quot;3&quot; unique_id=&quot;68876&quot;&gt;&lt;property id=&quot;20148&quot; value=&quot;5&quot;/&gt;&lt;property id=&quot;20300&quot; value=&quot;Slide 13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4934</TotalTime>
  <Words>10443</Words>
  <Application>Microsoft Office PowerPoint</Application>
  <PresentationFormat>Widescreen</PresentationFormat>
  <Paragraphs>1946</Paragraphs>
  <Slides>223</Slides>
  <Notes>221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223</vt:i4>
      </vt:variant>
    </vt:vector>
  </HeadingPairs>
  <TitlesOfParts>
    <vt:vector size="230" baseType="lpstr">
      <vt:lpstr>Arial</vt:lpstr>
      <vt:lpstr>Calibri</vt:lpstr>
      <vt:lpstr>Calibri Light</vt:lpstr>
      <vt:lpstr>Segoe UI</vt:lpstr>
      <vt:lpstr>Webdings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SDLC</dc:title>
  <dc:creator>Marcos Azevedo</dc:creator>
  <cp:lastModifiedBy>Marcelo Peixoto Fonseca</cp:lastModifiedBy>
  <cp:revision>462</cp:revision>
  <cp:lastPrinted>2018-11-25T14:28:56Z</cp:lastPrinted>
  <dcterms:created xsi:type="dcterms:W3CDTF">2018-01-24T15:50:07Z</dcterms:created>
  <dcterms:modified xsi:type="dcterms:W3CDTF">2019-10-10T19:18:09Z</dcterms:modified>
</cp:coreProperties>
</file>